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82"/>
  </p:notesMasterIdLst>
  <p:sldIdLst>
    <p:sldId id="1229" r:id="rId5"/>
    <p:sldId id="1230" r:id="rId6"/>
    <p:sldId id="1231" r:id="rId7"/>
    <p:sldId id="1232" r:id="rId8"/>
    <p:sldId id="1088" r:id="rId9"/>
    <p:sldId id="1233" r:id="rId10"/>
    <p:sldId id="1234" r:id="rId11"/>
    <p:sldId id="1235" r:id="rId12"/>
    <p:sldId id="1151" r:id="rId13"/>
    <p:sldId id="1236" r:id="rId14"/>
    <p:sldId id="1152" r:id="rId15"/>
    <p:sldId id="1153" r:id="rId16"/>
    <p:sldId id="1154" r:id="rId17"/>
    <p:sldId id="1237" r:id="rId18"/>
    <p:sldId id="1238" r:id="rId19"/>
    <p:sldId id="1239" r:id="rId20"/>
    <p:sldId id="1187" r:id="rId21"/>
    <p:sldId id="1240" r:id="rId22"/>
    <p:sldId id="1241" r:id="rId23"/>
    <p:sldId id="1242" r:id="rId24"/>
    <p:sldId id="1162" r:id="rId25"/>
    <p:sldId id="1163" r:id="rId26"/>
    <p:sldId id="457" r:id="rId27"/>
    <p:sldId id="998" r:id="rId28"/>
    <p:sldId id="1082" r:id="rId29"/>
    <p:sldId id="1174" r:id="rId30"/>
    <p:sldId id="1083" r:id="rId31"/>
    <p:sldId id="1224" r:id="rId32"/>
    <p:sldId id="1087" r:id="rId33"/>
    <p:sldId id="1175" r:id="rId34"/>
    <p:sldId id="1176" r:id="rId35"/>
    <p:sldId id="1098" r:id="rId36"/>
    <p:sldId id="1177" r:id="rId37"/>
    <p:sldId id="1178" r:id="rId38"/>
    <p:sldId id="1179" r:id="rId39"/>
    <p:sldId id="1180" r:id="rId40"/>
    <p:sldId id="1181" r:id="rId41"/>
    <p:sldId id="1093" r:id="rId42"/>
    <p:sldId id="1094" r:id="rId43"/>
    <p:sldId id="1096" r:id="rId44"/>
    <p:sldId id="1182" r:id="rId45"/>
    <p:sldId id="1183" r:id="rId46"/>
    <p:sldId id="1184" r:id="rId47"/>
    <p:sldId id="1095" r:id="rId48"/>
    <p:sldId id="1185" r:id="rId49"/>
    <p:sldId id="371" r:id="rId50"/>
    <p:sldId id="1186" r:id="rId51"/>
    <p:sldId id="1188" r:id="rId52"/>
    <p:sldId id="1189" r:id="rId53"/>
    <p:sldId id="1097" r:id="rId54"/>
    <p:sldId id="1190" r:id="rId55"/>
    <p:sldId id="1191" r:id="rId56"/>
    <p:sldId id="1192" r:id="rId57"/>
    <p:sldId id="1193" r:id="rId58"/>
    <p:sldId id="1102" r:id="rId59"/>
    <p:sldId id="1194" r:id="rId60"/>
    <p:sldId id="1195" r:id="rId61"/>
    <p:sldId id="1196" r:id="rId62"/>
    <p:sldId id="1112" r:id="rId63"/>
    <p:sldId id="1113" r:id="rId64"/>
    <p:sldId id="1197" r:id="rId65"/>
    <p:sldId id="1198" r:id="rId66"/>
    <p:sldId id="1115" r:id="rId67"/>
    <p:sldId id="1126" r:id="rId68"/>
    <p:sldId id="1127" r:id="rId69"/>
    <p:sldId id="1222" r:id="rId70"/>
    <p:sldId id="1203" r:id="rId71"/>
    <p:sldId id="1204" r:id="rId72"/>
    <p:sldId id="1225" r:id="rId73"/>
    <p:sldId id="1227" r:id="rId74"/>
    <p:sldId id="1226" r:id="rId75"/>
    <p:sldId id="1228" r:id="rId76"/>
    <p:sldId id="1206" r:id="rId77"/>
    <p:sldId id="1207" r:id="rId78"/>
    <p:sldId id="1223" r:id="rId79"/>
    <p:sldId id="1205" r:id="rId80"/>
    <p:sldId id="120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1" autoAdjust="0"/>
    <p:restoredTop sz="96233" autoAdjust="0"/>
  </p:normalViewPr>
  <p:slideViewPr>
    <p:cSldViewPr snapToGrid="0" snapToObjects="1">
      <p:cViewPr varScale="1">
        <p:scale>
          <a:sx n="106" d="100"/>
          <a:sy n="106" d="100"/>
        </p:scale>
        <p:origin x="1500" y="72"/>
      </p:cViewPr>
      <p:guideLst>
        <p:guide orient="horz" pos="2160"/>
        <p:guide pos="2880"/>
      </p:guideLst>
    </p:cSldViewPr>
  </p:slideViewPr>
  <p:outlineViewPr>
    <p:cViewPr>
      <p:scale>
        <a:sx n="33" d="100"/>
        <a:sy n="33" d="100"/>
      </p:scale>
      <p:origin x="0" y="-24234"/>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5/4/2024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C0DD2C-5CC6-4018-8791-01AF61CCC86B}" type="slidenum">
              <a:rPr lang="en-US" smtClean="0"/>
              <a:t>2</a:t>
            </a:fld>
            <a:endParaRPr lang="en-US"/>
          </a:p>
        </p:txBody>
      </p:sp>
    </p:spTree>
    <p:extLst>
      <p:ext uri="{BB962C8B-B14F-4D97-AF65-F5344CB8AC3E}">
        <p14:creationId xmlns:p14="http://schemas.microsoft.com/office/powerpoint/2010/main" val="362650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45 units are in the ending inventory (by physical count). This will tell us that 55 units were sold. </a:t>
            </a:r>
          </a:p>
        </p:txBody>
      </p:sp>
      <p:sp>
        <p:nvSpPr>
          <p:cNvPr id="4" name="Slide Number Placeholder 3"/>
          <p:cNvSpPr>
            <a:spLocks noGrp="1"/>
          </p:cNvSpPr>
          <p:nvPr>
            <p:ph type="sldNum" sz="quarter" idx="5"/>
          </p:nvPr>
        </p:nvSpPr>
        <p:spPr/>
        <p:txBody>
          <a:bodyPr/>
          <a:lstStyle/>
          <a:p>
            <a:fld id="{688C51AE-C483-2D4F-8F27-8D6A8821F4E1}" type="slidenum">
              <a:rPr lang="en-US" smtClean="0"/>
              <a:t>44</a:t>
            </a:fld>
            <a:endParaRPr lang="en-US" dirty="0"/>
          </a:p>
        </p:txBody>
      </p:sp>
    </p:spTree>
    <p:extLst>
      <p:ext uri="{BB962C8B-B14F-4D97-AF65-F5344CB8AC3E}">
        <p14:creationId xmlns:p14="http://schemas.microsoft.com/office/powerpoint/2010/main" val="424889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55 units sold; 45 units remain </a:t>
            </a:r>
          </a:p>
          <a:p>
            <a:pPr marL="228600" indent="-228600">
              <a:buAutoNum type="arabicPeriod"/>
            </a:pPr>
            <a:r>
              <a:rPr lang="en-US" dirty="0"/>
              <a:t>Compute using ending inventory (40 * 130 + 5 * 120) </a:t>
            </a:r>
          </a:p>
          <a:p>
            <a:pPr marL="228600" indent="-228600">
              <a:buAutoNum type="arabicPeriod"/>
            </a:pPr>
            <a:r>
              <a:rPr lang="en-US" dirty="0"/>
              <a:t>Compute using COGS, directly (10 * 100 + 20 * 110 + 25 * 120)</a:t>
            </a:r>
          </a:p>
        </p:txBody>
      </p:sp>
      <p:sp>
        <p:nvSpPr>
          <p:cNvPr id="4" name="Slide Number Placeholder 3"/>
          <p:cNvSpPr>
            <a:spLocks noGrp="1"/>
          </p:cNvSpPr>
          <p:nvPr>
            <p:ph type="sldNum" sz="quarter" idx="5"/>
          </p:nvPr>
        </p:nvSpPr>
        <p:spPr/>
        <p:txBody>
          <a:bodyPr/>
          <a:lstStyle/>
          <a:p>
            <a:fld id="{688C51AE-C483-2D4F-8F27-8D6A8821F4E1}" type="slidenum">
              <a:rPr lang="en-US" smtClean="0"/>
              <a:t>47</a:t>
            </a:fld>
            <a:endParaRPr lang="en-US" dirty="0"/>
          </a:p>
        </p:txBody>
      </p:sp>
    </p:spTree>
    <p:extLst>
      <p:ext uri="{BB962C8B-B14F-4D97-AF65-F5344CB8AC3E}">
        <p14:creationId xmlns:p14="http://schemas.microsoft.com/office/powerpoint/2010/main" val="18881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74</a:t>
            </a:fld>
            <a:endParaRPr lang="en-US" dirty="0"/>
          </a:p>
        </p:txBody>
      </p:sp>
    </p:spTree>
    <p:extLst>
      <p:ext uri="{BB962C8B-B14F-4D97-AF65-F5344CB8AC3E}">
        <p14:creationId xmlns:p14="http://schemas.microsoft.com/office/powerpoint/2010/main" val="2373595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393989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Purchase discount </a:t>
            </a:r>
            <a:r>
              <a:rPr lang="en-US" dirty="0">
                <a:sym typeface="Wingdings" pitchFamily="2" charset="2"/>
              </a:rPr>
              <a:t> assume discount of $20</a:t>
            </a:r>
            <a:endParaRPr lang="en-US" dirty="0"/>
          </a:p>
          <a:p>
            <a:pPr algn="l">
              <a:buFont typeface="Arial" panose="020B0604020202020204" pitchFamily="34" charset="0"/>
              <a:buChar char="•"/>
            </a:pPr>
            <a:r>
              <a:rPr lang="en-US" b="0" i="0" dirty="0">
                <a:solidFill>
                  <a:srgbClr val="374151"/>
                </a:solidFill>
                <a:effectLst/>
                <a:latin typeface="Söhne"/>
              </a:rPr>
              <a:t>Crediting Inventory directly reduces the cost of the Inventory on hand, reflecting the fact that the company effectively paid less for the goods. </a:t>
            </a:r>
          </a:p>
          <a:p>
            <a:pPr lvl="1" algn="l">
              <a:buFont typeface="Arial" panose="020B0604020202020204" pitchFamily="34" charset="0"/>
              <a:buChar char="•"/>
            </a:pPr>
            <a:r>
              <a:rPr lang="en-US" b="0" i="0" dirty="0">
                <a:solidFill>
                  <a:srgbClr val="374151"/>
                </a:solidFill>
                <a:effectLst/>
                <a:latin typeface="Söhne"/>
              </a:rPr>
              <a:t>Reduce inventory cost due to discount. </a:t>
            </a:r>
          </a:p>
          <a:p>
            <a:pPr algn="l">
              <a:buFont typeface="Arial" panose="020B0604020202020204" pitchFamily="34" charset="0"/>
              <a:buChar char="•"/>
            </a:pPr>
            <a:r>
              <a:rPr lang="en-US" b="0" i="0" dirty="0">
                <a:solidFill>
                  <a:srgbClr val="374151"/>
                </a:solidFill>
                <a:effectLst/>
                <a:latin typeface="Söhne"/>
              </a:rPr>
              <a:t>Alternatively, we can also credit "Purchase Discounts" to track such discounts, which later impacts the cost of goods sold when inventory is sold.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EC0DD2C-5CC6-4018-8791-01AF61CCC86B}" type="slidenum">
              <a:rPr lang="en-US" smtClean="0"/>
              <a:t>6</a:t>
            </a:fld>
            <a:endParaRPr lang="en-US"/>
          </a:p>
        </p:txBody>
      </p:sp>
    </p:spTree>
    <p:extLst>
      <p:ext uri="{BB962C8B-B14F-4D97-AF65-F5344CB8AC3E}">
        <p14:creationId xmlns:p14="http://schemas.microsoft.com/office/powerpoint/2010/main" val="255453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C0DD2C-5CC6-4018-8791-01AF61CCC86B}" type="slidenum">
              <a:rPr lang="en-US" smtClean="0"/>
              <a:t>7</a:t>
            </a:fld>
            <a:endParaRPr lang="en-US"/>
          </a:p>
        </p:txBody>
      </p:sp>
    </p:spTree>
    <p:extLst>
      <p:ext uri="{BB962C8B-B14F-4D97-AF65-F5344CB8AC3E}">
        <p14:creationId xmlns:p14="http://schemas.microsoft.com/office/powerpoint/2010/main" val="251425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C0DD2C-5CC6-4018-8791-01AF61CCC86B}" type="slidenum">
              <a:rPr lang="en-US" smtClean="0"/>
              <a:t>8</a:t>
            </a:fld>
            <a:endParaRPr lang="en-US"/>
          </a:p>
        </p:txBody>
      </p:sp>
    </p:spTree>
    <p:extLst>
      <p:ext uri="{BB962C8B-B14F-4D97-AF65-F5344CB8AC3E}">
        <p14:creationId xmlns:p14="http://schemas.microsoft.com/office/powerpoint/2010/main" val="354147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by self. Just shows how COGS appears in financial </a:t>
            </a:r>
            <a:r>
              <a:rPr lang="en-US" dirty="0" err="1"/>
              <a:t>ststement</a:t>
            </a:r>
            <a:endParaRPr lang="en-US" dirty="0"/>
          </a:p>
        </p:txBody>
      </p:sp>
      <p:sp>
        <p:nvSpPr>
          <p:cNvPr id="4" name="Slide Number Placeholder 3"/>
          <p:cNvSpPr>
            <a:spLocks noGrp="1"/>
          </p:cNvSpPr>
          <p:nvPr>
            <p:ph type="sldNum" sz="quarter" idx="5"/>
          </p:nvPr>
        </p:nvSpPr>
        <p:spPr/>
        <p:txBody>
          <a:bodyPr/>
          <a:lstStyle/>
          <a:p>
            <a:fld id="{9EC0DD2C-5CC6-4018-8791-01AF61CCC86B}" type="slidenum">
              <a:rPr lang="en-US" smtClean="0"/>
              <a:t>12</a:t>
            </a:fld>
            <a:endParaRPr lang="en-US"/>
          </a:p>
        </p:txBody>
      </p:sp>
    </p:spTree>
    <p:extLst>
      <p:ext uri="{BB962C8B-B14F-4D97-AF65-F5344CB8AC3E}">
        <p14:creationId xmlns:p14="http://schemas.microsoft.com/office/powerpoint/2010/main" val="307373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C0DD2C-5CC6-4018-8791-01AF61CCC86B}" type="slidenum">
              <a:rPr lang="en-US" smtClean="0"/>
              <a:t>17</a:t>
            </a:fld>
            <a:endParaRPr lang="en-US"/>
          </a:p>
        </p:txBody>
      </p:sp>
    </p:spTree>
    <p:extLst>
      <p:ext uri="{BB962C8B-B14F-4D97-AF65-F5344CB8AC3E}">
        <p14:creationId xmlns:p14="http://schemas.microsoft.com/office/powerpoint/2010/main" val="4748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23</a:t>
            </a:fld>
            <a:endParaRPr lang="en-US" dirty="0"/>
          </a:p>
        </p:txBody>
      </p:sp>
    </p:spTree>
    <p:extLst>
      <p:ext uri="{BB962C8B-B14F-4D97-AF65-F5344CB8AC3E}">
        <p14:creationId xmlns:p14="http://schemas.microsoft.com/office/powerpoint/2010/main" val="181484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for companies sell good, before the goods are sold, those goods are called inventory</a:t>
            </a:r>
          </a:p>
        </p:txBody>
      </p:sp>
      <p:sp>
        <p:nvSpPr>
          <p:cNvPr id="4" name="Slide Number Placeholder 3"/>
          <p:cNvSpPr>
            <a:spLocks noGrp="1"/>
          </p:cNvSpPr>
          <p:nvPr>
            <p:ph type="sldNum" sz="quarter" idx="5"/>
          </p:nvPr>
        </p:nvSpPr>
        <p:spPr/>
        <p:txBody>
          <a:bodyPr/>
          <a:lstStyle/>
          <a:p>
            <a:fld id="{688C51AE-C483-2D4F-8F27-8D6A8821F4E1}" type="slidenum">
              <a:rPr lang="en-US" smtClean="0"/>
              <a:t>26</a:t>
            </a:fld>
            <a:endParaRPr lang="en-US" dirty="0"/>
          </a:p>
        </p:txBody>
      </p:sp>
    </p:spTree>
    <p:extLst>
      <p:ext uri="{BB962C8B-B14F-4D97-AF65-F5344CB8AC3E}">
        <p14:creationId xmlns:p14="http://schemas.microsoft.com/office/powerpoint/2010/main" val="1968221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9B3A3B4E-6585-B59D-56ED-B4AE0656AABF}"/>
              </a:ext>
            </a:extLst>
          </p:cNvPr>
          <p:cNvSpPr>
            <a:spLocks noGrp="1"/>
          </p:cNvSpPr>
          <p:nvPr>
            <p:ph sz="quarter" idx="24"/>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535502"/>
            <a:ext cx="8115301" cy="4849914"/>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ED3AF2E9-6666-B55B-6852-2E31A688BC4B}"/>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D20E0B04-8885-F196-386F-7037EF8E7CF2}"/>
              </a:ext>
            </a:extLst>
          </p:cNvPr>
          <p:cNvSpPr/>
          <p:nvPr userDrawn="1"/>
        </p:nvSpPr>
        <p:spPr>
          <a:xfrm>
            <a:off x="0" y="1"/>
            <a:ext cx="9144000" cy="1408332"/>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731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All slides">
    <p:spTree>
      <p:nvGrpSpPr>
        <p:cNvPr id="1" name=""/>
        <p:cNvGrpSpPr/>
        <p:nvPr/>
      </p:nvGrpSpPr>
      <p:grpSpPr>
        <a:xfrm>
          <a:off x="0" y="0"/>
          <a:ext cx="0" cy="0"/>
          <a:chOff x="0" y="0"/>
          <a:chExt cx="0" cy="0"/>
        </a:xfrm>
      </p:grpSpPr>
      <p:sp>
        <p:nvSpPr>
          <p:cNvPr id="2" name="Title 1"/>
          <p:cNvSpPr>
            <a:spLocks noGrp="1"/>
          </p:cNvSpPr>
          <p:nvPr>
            <p:ph type="title"/>
          </p:nvPr>
        </p:nvSpPr>
        <p:spPr>
          <a:xfrm>
            <a:off x="76200" y="350838"/>
            <a:ext cx="8229600" cy="487362"/>
          </a:xfrm>
        </p:spPr>
        <p:txBody>
          <a:bodyPr/>
          <a:lstStyle>
            <a:lvl1pPr>
              <a:defRPr b="1"/>
            </a:lvl1pPr>
          </a:lstStyle>
          <a:p>
            <a:r>
              <a:rPr lang="en-US"/>
              <a:t>Click to edit Master title style</a:t>
            </a:r>
            <a:endParaRPr lang="en-US" dirty="0"/>
          </a:p>
        </p:txBody>
      </p:sp>
      <p:sp>
        <p:nvSpPr>
          <p:cNvPr id="3" name="Date Placeholder 2"/>
          <p:cNvSpPr>
            <a:spLocks noGrp="1"/>
          </p:cNvSpPr>
          <p:nvPr>
            <p:ph type="dt" sz="half" idx="10"/>
          </p:nvPr>
        </p:nvSpPr>
        <p:spPr>
          <a:xfrm>
            <a:off x="76200" y="6477000"/>
            <a:ext cx="2133600" cy="365125"/>
          </a:xfrm>
        </p:spPr>
        <p:txBody>
          <a:bodyPr/>
          <a:lstStyle>
            <a:lvl1pPr>
              <a:defRPr sz="1000">
                <a:solidFill>
                  <a:schemeClr val="bg1">
                    <a:lumMod val="50000"/>
                  </a:schemeClr>
                </a:solidFill>
              </a:defRPr>
            </a:lvl1pPr>
          </a:lstStyle>
          <a:p>
            <a:fld id="{C8BD6222-B6AA-4B71-A8F1-8FBBC57DCD35}" type="datetime1">
              <a:rPr lang="en-US" smtClean="0"/>
              <a:t>5/4/2024</a:t>
            </a:fld>
            <a:endParaRPr lang="en-US" dirty="0"/>
          </a:p>
        </p:txBody>
      </p:sp>
      <p:sp>
        <p:nvSpPr>
          <p:cNvPr id="4" name="Footer Placeholder 3"/>
          <p:cNvSpPr>
            <a:spLocks noGrp="1"/>
          </p:cNvSpPr>
          <p:nvPr>
            <p:ph type="ftr" sz="quarter" idx="11"/>
          </p:nvPr>
        </p:nvSpPr>
        <p:spPr>
          <a:xfrm>
            <a:off x="5638800" y="6477000"/>
            <a:ext cx="2895600" cy="365125"/>
          </a:xfrm>
        </p:spPr>
        <p:txBody>
          <a:bodyPr/>
          <a:lstStyle>
            <a:lvl1pPr>
              <a:defRPr sz="1000" b="0">
                <a:solidFill>
                  <a:schemeClr val="bg1">
                    <a:lumMod val="50000"/>
                  </a:schemeClr>
                </a:solidFill>
              </a:defRPr>
            </a:lvl1pPr>
          </a:lstStyle>
          <a:p>
            <a:pPr algn="r"/>
            <a:r>
              <a:rPr lang="en-US"/>
              <a:t>Professor Suhas Sridharan     Fall 2014</a:t>
            </a:r>
            <a:endParaRPr lang="en-US" dirty="0"/>
          </a:p>
        </p:txBody>
      </p:sp>
      <p:sp>
        <p:nvSpPr>
          <p:cNvPr id="5" name="Slide Number Placeholder 4"/>
          <p:cNvSpPr>
            <a:spLocks noGrp="1"/>
          </p:cNvSpPr>
          <p:nvPr>
            <p:ph type="sldNum" sz="quarter" idx="12"/>
          </p:nvPr>
        </p:nvSpPr>
        <p:spPr>
          <a:xfrm>
            <a:off x="6934200" y="6477000"/>
            <a:ext cx="2133600" cy="365125"/>
          </a:xfrm>
        </p:spPr>
        <p:txBody>
          <a:bodyPr/>
          <a:lstStyle>
            <a:lvl1pPr>
              <a:defRPr sz="1000">
                <a:solidFill>
                  <a:schemeClr val="bg1">
                    <a:lumMod val="50000"/>
                  </a:schemeClr>
                </a:solidFill>
              </a:defRPr>
            </a:lvl1pPr>
          </a:lstStyle>
          <a:p>
            <a:fld id="{CFEFCF7E-18A1-4C69-AB32-562E04F3D2E0}" type="slidenum">
              <a:rPr lang="en-US" smtClean="0"/>
              <a:pPr/>
              <a:t>‹#›</a:t>
            </a:fld>
            <a:endParaRPr lang="en-US" dirty="0"/>
          </a:p>
        </p:txBody>
      </p:sp>
    </p:spTree>
    <p:extLst>
      <p:ext uri="{BB962C8B-B14F-4D97-AF65-F5344CB8AC3E}">
        <p14:creationId xmlns:p14="http://schemas.microsoft.com/office/powerpoint/2010/main" val="234819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36036494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1459914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90431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78309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821871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590210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308003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D14940B0-6983-6B74-5D21-374D071FF53B}"/>
              </a:ext>
            </a:extLst>
          </p:cNvPr>
          <p:cNvSpPr>
            <a:spLocks noGrp="1"/>
          </p:cNvSpPr>
          <p:nvPr>
            <p:ph sz="quarter" idx="24"/>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37019643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28299758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24915884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4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505466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5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0542884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6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5"/>
            <a:ext cx="8115301" cy="4961351"/>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9" y="6533669"/>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685800" rtl="0" eaLnBrk="1" latinLnBrk="0" hangingPunct="1">
              <a:defRPr/>
            </a:pPr>
            <a:endParaRPr lang="en-US" sz="9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Tree>
    <p:extLst>
      <p:ext uri="{BB962C8B-B14F-4D97-AF65-F5344CB8AC3E}">
        <p14:creationId xmlns:p14="http://schemas.microsoft.com/office/powerpoint/2010/main" val="13686489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7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32205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8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150959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9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30231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0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54981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769822"/>
            <a:ext cx="8115301" cy="4615594"/>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D14940B0-6983-6B74-5D21-374D071FF53B}"/>
              </a:ext>
            </a:extLst>
          </p:cNvPr>
          <p:cNvSpPr>
            <a:spLocks noGrp="1"/>
          </p:cNvSpPr>
          <p:nvPr>
            <p:ph sz="quarter" idx="24"/>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9" name="Rectangle 8">
            <a:extLst>
              <a:ext uri="{FF2B5EF4-FFF2-40B4-BE49-F238E27FC236}">
                <a16:creationId xmlns:a16="http://schemas.microsoft.com/office/drawing/2014/main" id="{3F98839D-E15C-D1BD-2984-3DE3ED2F09A4}"/>
              </a:ext>
            </a:extLst>
          </p:cNvPr>
          <p:cNvSpPr/>
          <p:nvPr userDrawn="1"/>
        </p:nvSpPr>
        <p:spPr>
          <a:xfrm>
            <a:off x="0" y="0"/>
            <a:ext cx="9144000" cy="1645141"/>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0613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928604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85207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3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8353939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4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2623179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5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4" y="460255"/>
            <a:ext cx="8115301" cy="849312"/>
          </a:xfrm>
          <a:prstGeom prst="rect">
            <a:avLst/>
          </a:prstGeom>
        </p:spPr>
        <p:txBody>
          <a:bodyPr>
            <a:normAutofit/>
          </a:bodyPr>
          <a:lstStyle>
            <a:lvl1pPr>
              <a:defRPr sz="3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3" y="1424067"/>
            <a:ext cx="8115301" cy="1570147"/>
          </a:xfrm>
          <a:prstGeom prst="rect">
            <a:avLst/>
          </a:prstGeom>
        </p:spPr>
        <p:txBody>
          <a:bodyPr>
            <a:normAutofit/>
          </a:bodyPr>
          <a:lstStyle>
            <a:lvl1pPr marL="342900" indent="-342900">
              <a:lnSpc>
                <a:spcPct val="100000"/>
              </a:lnSpc>
              <a:spcBef>
                <a:spcPts val="468"/>
              </a:spcBef>
              <a:buFont typeface="Arial" panose="020B0604020202020204" pitchFamily="34" charset="0"/>
              <a:buChar char="•"/>
              <a:defRPr sz="2100"/>
            </a:lvl1pPr>
            <a:lvl2pPr marL="672704" indent="-339329">
              <a:lnSpc>
                <a:spcPct val="100000"/>
              </a:lnSpc>
              <a:spcBef>
                <a:spcPts val="468"/>
              </a:spcBef>
              <a:buSzPct val="80000"/>
              <a:buFont typeface="Wingdings" panose="05000000000000000000" pitchFamily="2" charset="2"/>
              <a:buChar char="§"/>
              <a:defRPr sz="1950"/>
            </a:lvl2pPr>
            <a:lvl3pPr marL="1009650" indent="-336947">
              <a:lnSpc>
                <a:spcPct val="100000"/>
              </a:lnSpc>
              <a:spcBef>
                <a:spcPts val="468"/>
              </a:spcBef>
              <a:buClr>
                <a:schemeClr val="tx1"/>
              </a:buClr>
              <a:buFont typeface="Arial" panose="020B0604020202020204" pitchFamily="34" charset="0"/>
              <a:buChar char="•"/>
              <a:defRPr sz="1800"/>
            </a:lvl3pPr>
            <a:lvl4pPr marL="771525" indent="0">
              <a:buNone/>
              <a:defRPr/>
            </a:lvl4pPr>
            <a:lvl5pPr marL="10287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1" y="6533668"/>
            <a:ext cx="3500717"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2"/>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40"/>
            <a:ext cx="8037512" cy="1233487"/>
          </a:xfrm>
        </p:spPr>
        <p:txBody>
          <a:bodyPr/>
          <a:lstStyle>
            <a:lvl1pPr marL="164592" indent="-164592">
              <a:lnSpc>
                <a:spcPct val="100000"/>
              </a:lnSpc>
              <a:spcBef>
                <a:spcPts val="468"/>
              </a:spcBef>
              <a:defRPr lang="en-US" sz="2100" kern="1200" dirty="0">
                <a:solidFill>
                  <a:schemeClr val="tx1"/>
                </a:solidFill>
                <a:latin typeface="+mn-lt"/>
                <a:ea typeface="+mn-ea"/>
                <a:cs typeface="+mn-cs"/>
              </a:defRPr>
            </a:lvl1pPr>
            <a:lvl2pPr>
              <a:lnSpc>
                <a:spcPct val="100000"/>
              </a:lnSpc>
              <a:spcBef>
                <a:spcPts val="468"/>
              </a:spcBef>
              <a:defRPr lang="en-US" sz="1950" kern="1200" dirty="0">
                <a:solidFill>
                  <a:schemeClr val="tx1"/>
                </a:solidFill>
                <a:latin typeface="+mn-lt"/>
                <a:ea typeface="+mn-ea"/>
                <a:cs typeface="+mn-cs"/>
              </a:defRPr>
            </a:lvl2pPr>
            <a:lvl3pPr>
              <a:lnSpc>
                <a:spcPct val="100000"/>
              </a:lnSpc>
              <a:spcBef>
                <a:spcPts val="468"/>
              </a:spcBef>
              <a:defRPr lang="en-US" sz="1800" kern="1200" dirty="0">
                <a:solidFill>
                  <a:schemeClr val="tx1"/>
                </a:solidFill>
                <a:latin typeface="+mn-lt"/>
                <a:ea typeface="+mn-ea"/>
                <a:cs typeface="+mn-cs"/>
              </a:defRPr>
            </a:lvl3pPr>
            <a:lvl4pPr>
              <a:defRPr/>
            </a:lvl4pPr>
            <a:lvl5pPr>
              <a:lnSpc>
                <a:spcPct val="100000"/>
              </a:lnSpc>
              <a:spcBef>
                <a:spcPts val="468"/>
              </a:spcBef>
              <a:defRPr/>
            </a:lvl5pPr>
          </a:lstStyle>
          <a:p>
            <a:pPr marL="342900" lvl="0" indent="-342900" algn="l" defTabSz="514350" rtl="0" eaLnBrk="1" latinLnBrk="0" hangingPunct="1">
              <a:lnSpc>
                <a:spcPct val="100000"/>
              </a:lnSpc>
              <a:spcBef>
                <a:spcPts val="468"/>
              </a:spcBef>
              <a:buClr>
                <a:schemeClr val="accent2"/>
              </a:buClr>
              <a:buFont typeface="Arial" panose="020B0604020202020204" pitchFamily="34" charset="0"/>
              <a:buChar char="•"/>
            </a:pPr>
            <a:r>
              <a:rPr lang="en-US" dirty="0"/>
              <a:t>Click to edit Master text styles</a:t>
            </a:r>
          </a:p>
          <a:p>
            <a:pPr marL="672704" lvl="1" indent="-339329" algn="l" defTabSz="514350" rtl="0" eaLnBrk="1" latinLnBrk="0" hangingPunct="1">
              <a:lnSpc>
                <a:spcPct val="100000"/>
              </a:lnSpc>
              <a:spcBef>
                <a:spcPts val="468"/>
              </a:spcBef>
              <a:buClr>
                <a:schemeClr val="accent2"/>
              </a:buClr>
              <a:buSzPct val="80000"/>
              <a:buFont typeface="Wingdings" panose="05000000000000000000" pitchFamily="2" charset="2"/>
              <a:buChar char="§"/>
            </a:pPr>
            <a:r>
              <a:rPr lang="en-US" dirty="0"/>
              <a:t>Second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Third level</a:t>
            </a:r>
          </a:p>
          <a:p>
            <a:pPr marL="1009650" lvl="2" indent="-336947" algn="l" defTabSz="514350" rtl="0" eaLnBrk="1" latinLnBrk="0" hangingPunct="1">
              <a:lnSpc>
                <a:spcPct val="100000"/>
              </a:lnSpc>
              <a:spcBef>
                <a:spcPts val="468"/>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6"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9"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4" y="3352802"/>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7"/>
            <a:ext cx="749300" cy="365125"/>
          </a:xfrm>
        </p:spPr>
        <p:txBody>
          <a:bodyPr anchor="ctr">
            <a:normAutofit/>
          </a:bodyPr>
          <a:lstStyle>
            <a:lvl1pPr marL="0" indent="0" algn="r">
              <a:buNone/>
              <a:defRPr sz="9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2"/>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99371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0">
            <a:extLst>
              <a:ext uri="{FF2B5EF4-FFF2-40B4-BE49-F238E27FC236}">
                <a16:creationId xmlns:a16="http://schemas.microsoft.com/office/drawing/2014/main" id="{AE7F9B6C-BFB7-84F8-0EF6-DB7CE63817ED}"/>
              </a:ext>
            </a:extLst>
          </p:cNvPr>
          <p:cNvSpPr>
            <a:spLocks noGrp="1"/>
          </p:cNvSpPr>
          <p:nvPr>
            <p:ph sz="quarter" idx="24"/>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8" name="Content Placeholder 7">
            <a:extLst>
              <a:ext uri="{FF2B5EF4-FFF2-40B4-BE49-F238E27FC236}">
                <a16:creationId xmlns:a16="http://schemas.microsoft.com/office/drawing/2014/main" id="{A97DA5C6-526B-ED0D-87F1-E29C251D48BD}"/>
              </a:ext>
            </a:extLst>
          </p:cNvPr>
          <p:cNvSpPr>
            <a:spLocks noGrp="1"/>
          </p:cNvSpPr>
          <p:nvPr>
            <p:ph sz="quarter" idx="25"/>
          </p:nvPr>
        </p:nvSpPr>
        <p:spPr>
          <a:xfrm>
            <a:off x="7048500" y="2062163"/>
            <a:ext cx="1042988" cy="93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7" name="Content Placeholder 16">
            <a:extLst>
              <a:ext uri="{FF2B5EF4-FFF2-40B4-BE49-F238E27FC236}">
                <a16:creationId xmlns:a16="http://schemas.microsoft.com/office/drawing/2014/main" id="{9F493EA9-6DE9-3F98-EC46-7235FC1302E5}"/>
              </a:ext>
            </a:extLst>
          </p:cNvPr>
          <p:cNvSpPr>
            <a:spLocks noGrp="1"/>
          </p:cNvSpPr>
          <p:nvPr>
            <p:ph sz="quarter" idx="26"/>
          </p:nvPr>
        </p:nvSpPr>
        <p:spPr>
          <a:xfrm>
            <a:off x="8221663" y="2062163"/>
            <a:ext cx="658812" cy="93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Content Placeholder 18">
            <a:extLst>
              <a:ext uri="{FF2B5EF4-FFF2-40B4-BE49-F238E27FC236}">
                <a16:creationId xmlns:a16="http://schemas.microsoft.com/office/drawing/2014/main" id="{B3A43602-C476-F3D1-44B3-E459577AD691}"/>
              </a:ext>
            </a:extLst>
          </p:cNvPr>
          <p:cNvSpPr>
            <a:spLocks noGrp="1"/>
          </p:cNvSpPr>
          <p:nvPr>
            <p:ph sz="quarter" idx="27"/>
          </p:nvPr>
        </p:nvSpPr>
        <p:spPr>
          <a:xfrm>
            <a:off x="9010650" y="2062163"/>
            <a:ext cx="560388" cy="93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Content Placeholder 20">
            <a:extLst>
              <a:ext uri="{FF2B5EF4-FFF2-40B4-BE49-F238E27FC236}">
                <a16:creationId xmlns:a16="http://schemas.microsoft.com/office/drawing/2014/main" id="{DB762EFF-4866-3603-8940-FFFCC98AD366}"/>
              </a:ext>
            </a:extLst>
          </p:cNvPr>
          <p:cNvSpPr>
            <a:spLocks noGrp="1"/>
          </p:cNvSpPr>
          <p:nvPr>
            <p:ph sz="quarter" idx="28"/>
          </p:nvPr>
        </p:nvSpPr>
        <p:spPr>
          <a:xfrm>
            <a:off x="8342313" y="3157538"/>
            <a:ext cx="668337" cy="83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56"/>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 id="2147483732" r:id="rId49"/>
    <p:sldLayoutId id="2147483733" r:id="rId50"/>
    <p:sldLayoutId id="2147483734" r:id="rId51"/>
    <p:sldLayoutId id="2147483735" r:id="rId52"/>
    <p:sldLayoutId id="2147483736" r:id="rId53"/>
    <p:sldLayoutId id="2147483737" r:id="rId54"/>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hyperlink" Target="https://www.sec.gov/Archives/edgar/data/1318605/000095017023001409/tsla-20221231.htm#financial_statement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Review: Flow of Costs – Perpetual System</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r>
              <a:rPr lang="en-US" dirty="0"/>
              <a:t>Maintains detailed records of the cost of each inventory purchase and sale.</a:t>
            </a:r>
          </a:p>
          <a:p>
            <a:r>
              <a:rPr lang="en-US" dirty="0"/>
              <a:t>Records continuously show inventory that should be on hand for every item.</a:t>
            </a:r>
          </a:p>
          <a:p>
            <a:r>
              <a:rPr lang="en-US" dirty="0"/>
              <a:t>Company determines cost of goods sold each time a sale occurs.</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167581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C25A-714D-EA9C-2F3A-770BFE363804}"/>
              </a:ext>
            </a:extLst>
          </p:cNvPr>
          <p:cNvSpPr>
            <a:spLocks noGrp="1"/>
          </p:cNvSpPr>
          <p:nvPr>
            <p:ph type="title"/>
          </p:nvPr>
        </p:nvSpPr>
        <p:spPr/>
        <p:txBody>
          <a:bodyPr/>
          <a:lstStyle/>
          <a:p>
            <a:r>
              <a:rPr lang="en-US" dirty="0"/>
              <a:t>Perpetual vs Periodic</a:t>
            </a:r>
          </a:p>
        </p:txBody>
      </p:sp>
      <p:sp>
        <p:nvSpPr>
          <p:cNvPr id="3" name="Content Placeholder 2">
            <a:extLst>
              <a:ext uri="{FF2B5EF4-FFF2-40B4-BE49-F238E27FC236}">
                <a16:creationId xmlns:a16="http://schemas.microsoft.com/office/drawing/2014/main" id="{C4E46F39-D9A8-52EA-19E7-6281F57959A0}"/>
              </a:ext>
            </a:extLst>
          </p:cNvPr>
          <p:cNvSpPr>
            <a:spLocks noGrp="1"/>
          </p:cNvSpPr>
          <p:nvPr>
            <p:ph sz="quarter" idx="12"/>
          </p:nvPr>
        </p:nvSpPr>
        <p:spPr/>
        <p:txBody>
          <a:bodyPr>
            <a:normAutofit fontScale="92500" lnSpcReduction="10000"/>
          </a:bodyPr>
          <a:lstStyle/>
          <a:p>
            <a:r>
              <a:rPr lang="en-US" dirty="0"/>
              <a:t>Companies use either a </a:t>
            </a:r>
            <a:r>
              <a:rPr lang="en-US" b="1" dirty="0"/>
              <a:t>perpetual inventory system </a:t>
            </a:r>
            <a:r>
              <a:rPr lang="en-US" dirty="0"/>
              <a:t>or a </a:t>
            </a:r>
            <a:r>
              <a:rPr lang="en-US" b="1" dirty="0"/>
              <a:t>periodic inventory system</a:t>
            </a:r>
          </a:p>
          <a:p>
            <a:endParaRPr lang="en-US" b="1" dirty="0"/>
          </a:p>
          <a:p>
            <a:pPr marL="0" indent="0">
              <a:buNone/>
            </a:pPr>
            <a:r>
              <a:rPr lang="en-US" b="1" dirty="0">
                <a:solidFill>
                  <a:schemeClr val="accent2"/>
                </a:solidFill>
              </a:rPr>
              <a:t>Perpetual System</a:t>
            </a:r>
          </a:p>
          <a:p>
            <a:r>
              <a:rPr lang="en-US" dirty="0"/>
              <a:t>Maintain detailed records of the cost of each inventory purchase and sale </a:t>
            </a:r>
          </a:p>
          <a:p>
            <a:r>
              <a:rPr lang="en-US" dirty="0"/>
              <a:t>Records continuously to show inventory that should be on hand for every item, i.e., </a:t>
            </a:r>
            <a:r>
              <a:rPr lang="en-US" b="1" dirty="0">
                <a:solidFill>
                  <a:srgbClr val="FF0000"/>
                </a:solidFill>
              </a:rPr>
              <a:t>directly adjust the inventory account </a:t>
            </a:r>
            <a:r>
              <a:rPr lang="en-US" b="1" dirty="0"/>
              <a:t>for any transaction that affects inventory </a:t>
            </a:r>
            <a:r>
              <a:rPr lang="en-US" dirty="0"/>
              <a:t>(e.g., freight-in, returns, and discounts)</a:t>
            </a:r>
          </a:p>
          <a:p>
            <a:r>
              <a:rPr lang="en-US" dirty="0"/>
              <a:t>Company </a:t>
            </a:r>
            <a:r>
              <a:rPr lang="en-US" dirty="0">
                <a:solidFill>
                  <a:srgbClr val="FF0000"/>
                </a:solidFill>
              </a:rPr>
              <a:t>determines cost of goods sold each time a sale occurs </a:t>
            </a:r>
          </a:p>
          <a:p>
            <a:pPr marL="0" indent="0">
              <a:buNone/>
            </a:pPr>
            <a:endParaRPr lang="en-US" dirty="0"/>
          </a:p>
          <a:p>
            <a:pPr marL="0" indent="0">
              <a:buNone/>
            </a:pPr>
            <a:r>
              <a:rPr lang="en-US" b="1" dirty="0">
                <a:solidFill>
                  <a:schemeClr val="accent2"/>
                </a:solidFill>
              </a:rPr>
              <a:t>Periodic System </a:t>
            </a:r>
          </a:p>
          <a:p>
            <a:r>
              <a:rPr lang="en-US" dirty="0"/>
              <a:t>Does not keep detailed records of goods on hand</a:t>
            </a:r>
          </a:p>
          <a:p>
            <a:r>
              <a:rPr lang="en-US" dirty="0"/>
              <a:t>Still maintain records of each inventory purchase, but </a:t>
            </a:r>
            <a:r>
              <a:rPr lang="en-US" b="1" dirty="0">
                <a:solidFill>
                  <a:srgbClr val="FF0000"/>
                </a:solidFill>
              </a:rPr>
              <a:t>Costs of goods sold determined by count at the period end</a:t>
            </a:r>
          </a:p>
          <a:p>
            <a:r>
              <a:rPr lang="en-US" b="1" dirty="0"/>
              <a:t>Create </a:t>
            </a:r>
            <a:r>
              <a:rPr lang="en-US" b="1" dirty="0">
                <a:solidFill>
                  <a:srgbClr val="FF0000"/>
                </a:solidFill>
              </a:rPr>
              <a:t>different accounts </a:t>
            </a:r>
            <a:r>
              <a:rPr lang="en-US" b="1" dirty="0"/>
              <a:t>for purchases, freight costs, returns, discounts.</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F09EA9E7-F017-D0D8-2F34-3170ECBF7852}"/>
              </a:ext>
            </a:extLst>
          </p:cNvPr>
          <p:cNvSpPr>
            <a:spLocks noGrp="1"/>
          </p:cNvSpPr>
          <p:nvPr>
            <p:ph sz="quarter" idx="23"/>
          </p:nvPr>
        </p:nvSpPr>
        <p:spPr/>
        <p:txBody>
          <a:bodyPr/>
          <a:lstStyle/>
          <a:p>
            <a:endParaRPr lang="en-US"/>
          </a:p>
        </p:txBody>
      </p:sp>
    </p:spTree>
    <p:extLst>
      <p:ext uri="{BB962C8B-B14F-4D97-AF65-F5344CB8AC3E}">
        <p14:creationId xmlns:p14="http://schemas.microsoft.com/office/powerpoint/2010/main" val="3442979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5B09F-AFD5-CB25-8A5A-DBF242835F79}"/>
              </a:ext>
            </a:extLst>
          </p:cNvPr>
          <p:cNvSpPr>
            <a:spLocks noGrp="1"/>
          </p:cNvSpPr>
          <p:nvPr>
            <p:ph type="title"/>
          </p:nvPr>
        </p:nvSpPr>
        <p:spPr>
          <a:xfrm>
            <a:off x="1528766" y="1202442"/>
            <a:ext cx="6086476" cy="764815"/>
          </a:xfrm>
        </p:spPr>
        <p:txBody>
          <a:bodyPr>
            <a:noAutofit/>
          </a:bodyPr>
          <a:lstStyle/>
          <a:p>
            <a:r>
              <a:rPr lang="en-US" dirty="0"/>
              <a:t>Determining Cost Under Periodic Systems</a:t>
            </a:r>
            <a:endParaRPr lang="en-IN" dirty="0"/>
          </a:p>
        </p:txBody>
      </p:sp>
      <p:sp>
        <p:nvSpPr>
          <p:cNvPr id="7" name="Content Placeholder 6">
            <a:extLst>
              <a:ext uri="{FF2B5EF4-FFF2-40B4-BE49-F238E27FC236}">
                <a16:creationId xmlns:a16="http://schemas.microsoft.com/office/drawing/2014/main" id="{7D2CAFCD-6461-9883-565E-8572C0292DC3}"/>
              </a:ext>
            </a:extLst>
          </p:cNvPr>
          <p:cNvSpPr>
            <a:spLocks noGrp="1"/>
          </p:cNvSpPr>
          <p:nvPr>
            <p:ph sz="quarter" idx="12"/>
          </p:nvPr>
        </p:nvSpPr>
        <p:spPr>
          <a:xfrm>
            <a:off x="1528398" y="2028799"/>
            <a:ext cx="6086476" cy="1999387"/>
          </a:xfrm>
        </p:spPr>
        <p:txBody>
          <a:bodyPr>
            <a:noAutofit/>
          </a:bodyPr>
          <a:lstStyle/>
          <a:p>
            <a:r>
              <a:rPr lang="en-US" sz="1800" dirty="0"/>
              <a:t>No running account of changes in inventory.</a:t>
            </a:r>
          </a:p>
          <a:p>
            <a:r>
              <a:rPr lang="en-US" sz="1800" b="1" dirty="0"/>
              <a:t>Ending inventory </a:t>
            </a:r>
            <a:r>
              <a:rPr lang="en-US" sz="1800" dirty="0"/>
              <a:t>determined by physical count.</a:t>
            </a:r>
          </a:p>
          <a:p>
            <a:r>
              <a:rPr lang="en-US" sz="1800" b="1" dirty="0"/>
              <a:t>Cost of goods sold </a:t>
            </a:r>
            <a:r>
              <a:rPr lang="en-US" sz="1800" dirty="0"/>
              <a:t>not determined until the end of the period.</a:t>
            </a:r>
          </a:p>
          <a:p>
            <a:r>
              <a:rPr lang="en-US" sz="1800" dirty="0"/>
              <a:t>Cost of goods sold by subtracting ending inventory from the cost of goods available for sale.</a:t>
            </a:r>
          </a:p>
        </p:txBody>
      </p:sp>
      <p:graphicFrame>
        <p:nvGraphicFramePr>
          <p:cNvPr id="8" name="Table 19">
            <a:extLst>
              <a:ext uri="{FF2B5EF4-FFF2-40B4-BE49-F238E27FC236}">
                <a16:creationId xmlns:a16="http://schemas.microsoft.com/office/drawing/2014/main" id="{3CF10FE6-F957-03BF-EB27-7A1EADDF5C62}"/>
              </a:ext>
            </a:extLst>
          </p:cNvPr>
          <p:cNvGraphicFramePr>
            <a:graphicFrameLocks noGrp="1"/>
          </p:cNvGraphicFramePr>
          <p:nvPr>
            <p:ph type="tbl" sz="quarter" idx="19"/>
          </p:nvPr>
        </p:nvGraphicFramePr>
        <p:xfrm>
          <a:off x="3298723" y="3939986"/>
          <a:ext cx="2688432" cy="1272540"/>
        </p:xfrm>
        <a:graphic>
          <a:graphicData uri="http://schemas.openxmlformats.org/drawingml/2006/table">
            <a:tbl>
              <a:tblPr firstRow="1" bandRow="1"/>
              <a:tblGrid>
                <a:gridCol w="262176">
                  <a:extLst>
                    <a:ext uri="{9D8B030D-6E8A-4147-A177-3AD203B41FA5}">
                      <a16:colId xmlns:a16="http://schemas.microsoft.com/office/drawing/2014/main" val="2530672208"/>
                    </a:ext>
                  </a:extLst>
                </a:gridCol>
                <a:gridCol w="2426256">
                  <a:extLst>
                    <a:ext uri="{9D8B030D-6E8A-4147-A177-3AD203B41FA5}">
                      <a16:colId xmlns:a16="http://schemas.microsoft.com/office/drawing/2014/main" val="2440322629"/>
                    </a:ext>
                  </a:extLst>
                </a:gridCol>
              </a:tblGrid>
              <a:tr h="480060">
                <a:tc>
                  <a:txBody>
                    <a:bodyPr/>
                    <a:lstStyle/>
                    <a:p>
                      <a:pPr algn="l"/>
                      <a:r>
                        <a:rPr lang="en-US" sz="1400" b="0" dirty="0"/>
                        <a:t>+</a:t>
                      </a:r>
                    </a:p>
                  </a:txBody>
                  <a:tcPr marL="68580" marR="68580" marT="34290" marB="34290" anchor="b">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t>Beginning Inventory</a:t>
                      </a:r>
                    </a:p>
                    <a:p>
                      <a:pPr algn="l"/>
                      <a:r>
                        <a:rPr lang="en-US" sz="1400" b="0" dirty="0"/>
                        <a:t>Cost of Goods Purchased </a:t>
                      </a:r>
                    </a:p>
                  </a:txBody>
                  <a:tcPr marL="68580" marR="68580" marT="34290" marB="34290"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2553276"/>
                  </a:ext>
                </a:extLst>
              </a:tr>
              <a:tr h="480060">
                <a:tc>
                  <a:txBody>
                    <a:bodyPr/>
                    <a:lstStyle/>
                    <a:p>
                      <a:pPr algn="l"/>
                      <a:r>
                        <a:rPr lang="en-US" sz="1400" b="0" dirty="0"/>
                        <a:t>−</a:t>
                      </a:r>
                    </a:p>
                  </a:txBody>
                  <a:tcPr marL="68580" marR="68580" marT="34290" marB="34290" anchor="b">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t>Cost of Goods Available for Sale</a:t>
                      </a:r>
                    </a:p>
                    <a:p>
                      <a:pPr algn="l"/>
                      <a:r>
                        <a:rPr lang="en-US" sz="1400" b="0" dirty="0"/>
                        <a:t>Ending Inventory </a:t>
                      </a:r>
                    </a:p>
                  </a:txBody>
                  <a:tcPr marL="68580" marR="68580" marT="34290" marB="3429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5255242"/>
                  </a:ext>
                </a:extLst>
              </a:tr>
              <a:tr h="27813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400" b="0" dirty="0">
                        <a:solidFill>
                          <a:schemeClr val="accent2"/>
                        </a:solidFill>
                      </a:endParaRPr>
                    </a:p>
                  </a:txBody>
                  <a:tcPr marL="68580" marR="68580" marT="34290" marB="34290">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a:solidFill>
                            <a:schemeClr val="accent2"/>
                          </a:solidFill>
                        </a:rPr>
                        <a:t>Cost of Goods Sold </a:t>
                      </a:r>
                    </a:p>
                  </a:txBody>
                  <a:tcPr marL="68580" marR="68580" marT="34290" marB="3429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1245371"/>
                  </a:ext>
                </a:extLst>
              </a:tr>
            </a:tbl>
          </a:graphicData>
        </a:graphic>
      </p:graphicFrame>
      <p:sp>
        <p:nvSpPr>
          <p:cNvPr id="12" name="Content Placeholder 11">
            <a:extLst>
              <a:ext uri="{FF2B5EF4-FFF2-40B4-BE49-F238E27FC236}">
                <a16:creationId xmlns:a16="http://schemas.microsoft.com/office/drawing/2014/main" id="{A798ECE0-CEF9-A50F-A6D0-DAF334CAE012}"/>
              </a:ext>
            </a:extLst>
          </p:cNvPr>
          <p:cNvSpPr>
            <a:spLocks noGrp="1"/>
          </p:cNvSpPr>
          <p:nvPr>
            <p:ph sz="quarter" idx="18"/>
          </p:nvPr>
        </p:nvSpPr>
        <p:spPr>
          <a:xfrm>
            <a:off x="1439289" y="5210231"/>
            <a:ext cx="6265424" cy="362780"/>
          </a:xfrm>
        </p:spPr>
        <p:txBody>
          <a:bodyPr>
            <a:normAutofit fontScale="92500"/>
          </a:bodyPr>
          <a:lstStyle/>
          <a:p>
            <a:pPr marL="0" indent="0">
              <a:buNone/>
            </a:pPr>
            <a:r>
              <a:rPr lang="en-US" sz="1500" b="1" dirty="0"/>
              <a:t>Illustration 5B.1: </a:t>
            </a:r>
            <a:r>
              <a:rPr lang="en-US" sz="1500" dirty="0"/>
              <a:t>Basic formula for cost of goods sold using the periodic system</a:t>
            </a:r>
          </a:p>
        </p:txBody>
      </p:sp>
      <p:sp>
        <p:nvSpPr>
          <p:cNvPr id="11" name="Content Placeholder 5">
            <a:extLst>
              <a:ext uri="{FF2B5EF4-FFF2-40B4-BE49-F238E27FC236}">
                <a16:creationId xmlns:a16="http://schemas.microsoft.com/office/drawing/2014/main" id="{99530E9C-AC32-2AC8-A6AA-5B3987EBEE67}"/>
              </a:ext>
            </a:extLst>
          </p:cNvPr>
          <p:cNvSpPr>
            <a:spLocks noGrp="1"/>
          </p:cNvSpPr>
          <p:nvPr>
            <p:ph sz="quarter" idx="23"/>
          </p:nvPr>
        </p:nvSpPr>
        <p:spPr>
          <a:xfrm>
            <a:off x="7131844" y="5726907"/>
            <a:ext cx="561975" cy="273844"/>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1865448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5B09F-AFD5-CB25-8A5A-DBF242835F79}"/>
              </a:ext>
            </a:extLst>
          </p:cNvPr>
          <p:cNvSpPr>
            <a:spLocks noGrp="1"/>
          </p:cNvSpPr>
          <p:nvPr>
            <p:ph type="title"/>
          </p:nvPr>
        </p:nvSpPr>
        <p:spPr/>
        <p:txBody>
          <a:bodyPr>
            <a:normAutofit/>
          </a:bodyPr>
          <a:lstStyle/>
          <a:p>
            <a:r>
              <a:rPr lang="en-US" dirty="0"/>
              <a:t>Cost of Goods Sold Example</a:t>
            </a:r>
            <a:endParaRPr lang="en-IN" dirty="0"/>
          </a:p>
        </p:txBody>
      </p:sp>
      <p:pic>
        <p:nvPicPr>
          <p:cNvPr id="9" name="Picture Placeholder 8" descr="An illustration of cost of goods sold for a merchandiser using a periodic inventory system. The statement presents a three-line heading consisting of the name of the company, P W Audio Supply; the type of statement, Cost of Goods Sold; and the time period the statement covers, For the Year Ended December 31, 2025. There are 4 columns presented, the first presenting account names and the other three presenting the respective amounts and totals. The first line presents the label, Cost of goods sold. Immediately below Cost of goods sold, Inventory for January 1 is presented with its amount of Euro 36,000 in the last numeric column. The next line presents, Purchases, in the first column with an amount of Euro 325,000 in the second numeric column. The next line presents, Less: Purchase returns and allowances, in the first column with an amount of Euro 10,400 in the first numeric column. The next line presents, Purchase discounts, in the first column with an amount of 6,800 in the first numeric column. The amounts are totaled as 17,200 which appears in the second numeric column adjacent to the 6,800 amount. The next line presents, Net purchases, in the first column with an amount of 307,800 in the second numeric column. The next line presents, Add: Freight-in, in the first column with an amount of 12,200 in the second numeric column. The next line presents, Cost of goods purchased, in the first column with an amount of 320,000 in the third numeric column. The next line presents, Cost of goods available for sale, in the first column with an amount of 356,000 in the third numeric column. The next line presents, Less: Inventory, December 31, in the first column with an amount of 40,000 in the third numeric column. The last line presents, Cost of goods sold, slightly indented in the first column with an amount of Euro 316,000 in the third numeric column.">
            <a:extLst>
              <a:ext uri="{FF2B5EF4-FFF2-40B4-BE49-F238E27FC236}">
                <a16:creationId xmlns:a16="http://schemas.microsoft.com/office/drawing/2014/main" id="{B0A78B81-C600-CE04-F143-483A30EA3939}"/>
              </a:ext>
            </a:extLst>
          </p:cNvPr>
          <p:cNvPicPr>
            <a:picLocks noGrp="1" noChangeAspect="1"/>
          </p:cNvPicPr>
          <p:nvPr>
            <p:ph type="pic" sz="quarter" idx="17"/>
          </p:nvPr>
        </p:nvPicPr>
        <p:blipFill rotWithShape="1">
          <a:blip r:embed="rId3"/>
          <a:stretch/>
        </p:blipFill>
        <p:spPr>
          <a:xfrm>
            <a:off x="1658413" y="1665521"/>
            <a:ext cx="6028133" cy="3426325"/>
          </a:xfrm>
          <a:prstGeom prst="rect">
            <a:avLst/>
          </a:prstGeom>
        </p:spPr>
      </p:pic>
      <p:sp>
        <p:nvSpPr>
          <p:cNvPr id="12" name="Content Placeholder 11">
            <a:extLst>
              <a:ext uri="{FF2B5EF4-FFF2-40B4-BE49-F238E27FC236}">
                <a16:creationId xmlns:a16="http://schemas.microsoft.com/office/drawing/2014/main" id="{A798ECE0-CEF9-A50F-A6D0-DAF334CAE012}"/>
              </a:ext>
            </a:extLst>
          </p:cNvPr>
          <p:cNvSpPr>
            <a:spLocks noGrp="1"/>
          </p:cNvSpPr>
          <p:nvPr>
            <p:ph sz="quarter" idx="18"/>
          </p:nvPr>
        </p:nvSpPr>
        <p:spPr>
          <a:xfrm>
            <a:off x="1587104" y="5143922"/>
            <a:ext cx="6028134" cy="514029"/>
          </a:xfrm>
        </p:spPr>
        <p:txBody>
          <a:bodyPr>
            <a:normAutofit lnSpcReduction="10000"/>
          </a:bodyPr>
          <a:lstStyle/>
          <a:p>
            <a:pPr marL="0" indent="0">
              <a:buNone/>
            </a:pPr>
            <a:r>
              <a:rPr lang="en-US" sz="1500" b="1" dirty="0"/>
              <a:t>Illustration 5B.2: </a:t>
            </a:r>
            <a:r>
              <a:rPr lang="en-US" sz="1500" dirty="0"/>
              <a:t>Cost of goods sold for a merchandiser using a periodic inventory system</a:t>
            </a:r>
          </a:p>
        </p:txBody>
      </p:sp>
      <p:sp>
        <p:nvSpPr>
          <p:cNvPr id="11" name="Content Placeholder 5">
            <a:extLst>
              <a:ext uri="{FF2B5EF4-FFF2-40B4-BE49-F238E27FC236}">
                <a16:creationId xmlns:a16="http://schemas.microsoft.com/office/drawing/2014/main" id="{DF45F60F-AC14-6F7F-0751-0F72019CA36D}"/>
              </a:ext>
            </a:extLst>
          </p:cNvPr>
          <p:cNvSpPr>
            <a:spLocks noGrp="1"/>
          </p:cNvSpPr>
          <p:nvPr>
            <p:ph sz="quarter" idx="23"/>
          </p:nvPr>
        </p:nvSpPr>
        <p:spPr>
          <a:xfrm>
            <a:off x="7131844" y="5726907"/>
            <a:ext cx="561975" cy="273844"/>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195728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39E7D3F-8162-80C6-6CCC-C91618FD6632}"/>
              </a:ext>
            </a:extLst>
          </p:cNvPr>
          <p:cNvSpPr>
            <a:spLocks noGrp="1"/>
          </p:cNvSpPr>
          <p:nvPr>
            <p:ph type="title"/>
          </p:nvPr>
        </p:nvSpPr>
        <p:spPr/>
        <p:txBody>
          <a:bodyPr/>
          <a:lstStyle/>
          <a:p>
            <a:r>
              <a:rPr lang="en-IN" dirty="0"/>
              <a:t>Recording Merchandise Transactions</a:t>
            </a:r>
          </a:p>
        </p:txBody>
      </p:sp>
      <p:sp>
        <p:nvSpPr>
          <p:cNvPr id="12" name="Content Placeholder 11">
            <a:extLst>
              <a:ext uri="{FF2B5EF4-FFF2-40B4-BE49-F238E27FC236}">
                <a16:creationId xmlns:a16="http://schemas.microsoft.com/office/drawing/2014/main" id="{4D2C8E80-7487-654D-B18B-7414625328AC}"/>
              </a:ext>
            </a:extLst>
          </p:cNvPr>
          <p:cNvSpPr>
            <a:spLocks noGrp="1"/>
          </p:cNvSpPr>
          <p:nvPr>
            <p:ph sz="quarter" idx="12"/>
          </p:nvPr>
        </p:nvSpPr>
        <p:spPr/>
        <p:txBody>
          <a:bodyPr>
            <a:normAutofit/>
          </a:bodyPr>
          <a:lstStyle/>
          <a:p>
            <a:pPr>
              <a:lnSpc>
                <a:spcPct val="110000"/>
              </a:lnSpc>
            </a:pPr>
            <a:r>
              <a:rPr lang="en-US" dirty="0"/>
              <a:t>Record revenues when sales are made.</a:t>
            </a:r>
          </a:p>
          <a:p>
            <a:pPr>
              <a:lnSpc>
                <a:spcPct val="110000"/>
              </a:lnSpc>
            </a:pPr>
            <a:r>
              <a:rPr lang="en-US" b="1" dirty="0"/>
              <a:t>Do not record cost of merchandise sold on date of sale.</a:t>
            </a:r>
          </a:p>
          <a:p>
            <a:pPr>
              <a:lnSpc>
                <a:spcPct val="110000"/>
              </a:lnSpc>
            </a:pPr>
            <a:r>
              <a:rPr lang="en-US" dirty="0"/>
              <a:t>Physical inventory count determines:</a:t>
            </a:r>
          </a:p>
          <a:p>
            <a:pPr marL="719138" lvl="1" indent="-385763">
              <a:lnSpc>
                <a:spcPct val="110000"/>
              </a:lnSpc>
              <a:buSzPct val="100000"/>
              <a:buFont typeface="+mj-lt"/>
              <a:buAutoNum type="arabicPeriod"/>
            </a:pPr>
            <a:r>
              <a:rPr lang="en-US" dirty="0"/>
              <a:t>Cost of merchandise </a:t>
            </a:r>
            <a:r>
              <a:rPr lang="en-US" b="1" dirty="0"/>
              <a:t>on hand</a:t>
            </a:r>
            <a:r>
              <a:rPr lang="en-US" dirty="0"/>
              <a:t> and </a:t>
            </a:r>
          </a:p>
          <a:p>
            <a:pPr marL="719138" lvl="1" indent="-385763">
              <a:lnSpc>
                <a:spcPct val="110000"/>
              </a:lnSpc>
              <a:buSzPct val="100000"/>
              <a:buFont typeface="+mj-lt"/>
              <a:buAutoNum type="arabicPeriod"/>
            </a:pPr>
            <a:r>
              <a:rPr lang="en-US" dirty="0"/>
              <a:t>Cost of merchandise </a:t>
            </a:r>
            <a:r>
              <a:rPr lang="en-US" b="1" dirty="0"/>
              <a:t>sold</a:t>
            </a:r>
            <a:r>
              <a:rPr lang="en-US" dirty="0"/>
              <a:t> during the period</a:t>
            </a:r>
          </a:p>
          <a:p>
            <a:pPr>
              <a:lnSpc>
                <a:spcPct val="110000"/>
              </a:lnSpc>
            </a:pPr>
            <a:r>
              <a:rPr lang="en-US" dirty="0"/>
              <a:t>Record purchases in </a:t>
            </a:r>
            <a:r>
              <a:rPr lang="en-US" b="1" dirty="0">
                <a:solidFill>
                  <a:srgbClr val="FF0000"/>
                </a:solidFill>
              </a:rPr>
              <a:t>Purchases account </a:t>
            </a:r>
            <a:r>
              <a:rPr lang="en-US" b="1" dirty="0"/>
              <a:t>(rather than the inventory account). </a:t>
            </a:r>
            <a:r>
              <a:rPr lang="en-US" dirty="0">
                <a:solidFill>
                  <a:srgbClr val="000000"/>
                </a:solidFill>
                <a:latin typeface="Oracle Sans"/>
              </a:rPr>
              <a:t>P</a:t>
            </a:r>
            <a:r>
              <a:rPr lang="en-US" b="0" i="0" dirty="0">
                <a:solidFill>
                  <a:srgbClr val="000000"/>
                </a:solidFill>
                <a:effectLst/>
                <a:latin typeface="Oracle Sans"/>
              </a:rPr>
              <a:t>urchase account is a </a:t>
            </a:r>
            <a:r>
              <a:rPr lang="en-US" b="1" i="0" u="sng" dirty="0">
                <a:solidFill>
                  <a:srgbClr val="000000"/>
                </a:solidFill>
                <a:effectLst/>
                <a:latin typeface="Oracle Sans"/>
              </a:rPr>
              <a:t>temporary</a:t>
            </a:r>
            <a:r>
              <a:rPr lang="en-US" b="0" i="0" dirty="0">
                <a:solidFill>
                  <a:srgbClr val="000000"/>
                </a:solidFill>
                <a:effectLst/>
                <a:latin typeface="Oracle Sans"/>
              </a:rPr>
              <a:t> asset account. </a:t>
            </a:r>
            <a:endParaRPr lang="en-US" dirty="0"/>
          </a:p>
          <a:p>
            <a:pPr>
              <a:lnSpc>
                <a:spcPct val="110000"/>
              </a:lnSpc>
            </a:pPr>
            <a:r>
              <a:rPr lang="en-US" dirty="0">
                <a:solidFill>
                  <a:srgbClr val="FF0000"/>
                </a:solidFill>
              </a:rPr>
              <a:t>Purchase returns and allowances</a:t>
            </a:r>
            <a:r>
              <a:rPr lang="en-US" dirty="0"/>
              <a:t>, </a:t>
            </a:r>
            <a:r>
              <a:rPr lang="en-US" dirty="0">
                <a:solidFill>
                  <a:srgbClr val="FF0000"/>
                </a:solidFill>
              </a:rPr>
              <a:t>purchase discounts</a:t>
            </a:r>
            <a:r>
              <a:rPr lang="en-US" dirty="0"/>
              <a:t>, and </a:t>
            </a:r>
            <a:r>
              <a:rPr lang="en-US" dirty="0">
                <a:solidFill>
                  <a:srgbClr val="FF0000"/>
                </a:solidFill>
              </a:rPr>
              <a:t>freight costs </a:t>
            </a:r>
            <a:r>
              <a:rPr lang="en-US" dirty="0"/>
              <a:t>are recorded in separate accounts.</a:t>
            </a:r>
          </a:p>
        </p:txBody>
      </p:sp>
      <p:sp>
        <p:nvSpPr>
          <p:cNvPr id="14" name="Content Placeholder 5">
            <a:extLst>
              <a:ext uri="{FF2B5EF4-FFF2-40B4-BE49-F238E27FC236}">
                <a16:creationId xmlns:a16="http://schemas.microsoft.com/office/drawing/2014/main" id="{43986E68-30F0-52E4-59ED-261E0B5AF7CA}"/>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268684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595133"/>
          </a:xfrm>
        </p:spPr>
        <p:txBody>
          <a:bodyPr>
            <a:normAutofit/>
          </a:bodyPr>
          <a:lstStyle/>
          <a:p>
            <a:r>
              <a:rPr lang="en-US" dirty="0"/>
              <a:t>Recording Purchase of Merchandise</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1797576"/>
            <a:ext cx="6086476" cy="1039304"/>
          </a:xfrm>
        </p:spPr>
        <p:txBody>
          <a:bodyPr>
            <a:normAutofit/>
          </a:bodyPr>
          <a:lstStyle/>
          <a:p>
            <a:pPr marL="0" indent="0">
              <a:spcBef>
                <a:spcPts val="900"/>
              </a:spcBef>
              <a:buNone/>
            </a:pPr>
            <a:r>
              <a:rPr lang="en-US" altLang="en-US" sz="1950" b="1" dirty="0"/>
              <a:t>Illustration:</a:t>
            </a:r>
            <a:r>
              <a:rPr lang="en-US" altLang="en-US" sz="1950" dirty="0"/>
              <a:t> On the basis of the sales invoice and receipt of the merchandise ordered from PW Audio Supply, Sauk Stereo (buyer) records the €3,800 purchase as follows.</a:t>
            </a:r>
            <a:endParaRPr lang="en-US" sz="1950" dirty="0"/>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28765" y="2866093"/>
            <a:ext cx="881393" cy="392841"/>
          </a:xfrm>
        </p:spPr>
        <p:txBody>
          <a:bodyPr>
            <a:normAutofit/>
          </a:bodyPr>
          <a:lstStyle/>
          <a:p>
            <a:pPr marL="0" indent="0">
              <a:spcBef>
                <a:spcPts val="900"/>
              </a:spcBef>
              <a:buNone/>
            </a:pPr>
            <a:r>
              <a:rPr lang="en-US" altLang="en-US" sz="1950" dirty="0">
                <a:latin typeface="Calibri" panose="020F0502020204030204" pitchFamily="34" charset="0"/>
              </a:rPr>
              <a:t>May 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10157" y="2876073"/>
            <a:ext cx="5369891" cy="851503"/>
          </a:xfrm>
        </p:spPr>
        <p:txBody>
          <a:bodyPr>
            <a:normAutofit/>
          </a:bodyPr>
          <a:lstStyle/>
          <a:p>
            <a:pPr marL="0" indent="0">
              <a:lnSpc>
                <a:spcPct val="100000"/>
              </a:lnSpc>
              <a:spcBef>
                <a:spcPts val="900"/>
              </a:spcBef>
              <a:buNone/>
            </a:pPr>
            <a:r>
              <a:rPr lang="en-US" altLang="en-US" sz="1950" dirty="0">
                <a:latin typeface="Calibri" panose="020F0502020204030204" pitchFamily="34" charset="0"/>
                <a:cs typeface="Arial" charset="0"/>
              </a:rPr>
              <a:t>Purchases					3,800</a:t>
            </a:r>
          </a:p>
          <a:p>
            <a:pPr marL="0" indent="536972">
              <a:lnSpc>
                <a:spcPct val="100000"/>
              </a:lnSpc>
              <a:spcBef>
                <a:spcPts val="900"/>
              </a:spcBef>
              <a:buNone/>
              <a:tabLst>
                <a:tab pos="3902869" algn="l"/>
              </a:tabLst>
            </a:pPr>
            <a:r>
              <a:rPr lang="en-US" sz="1950" dirty="0">
                <a:latin typeface="Calibri" panose="020F0502020204030204" pitchFamily="34" charset="0"/>
              </a:rPr>
              <a:t>Accounts Payable		3,800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
        <p:nvSpPr>
          <p:cNvPr id="8" name="Content Placeholder 2">
            <a:extLst>
              <a:ext uri="{FF2B5EF4-FFF2-40B4-BE49-F238E27FC236}">
                <a16:creationId xmlns:a16="http://schemas.microsoft.com/office/drawing/2014/main" id="{449F5712-AE9F-57C3-9763-EB12CD77A188}"/>
              </a:ext>
            </a:extLst>
          </p:cNvPr>
          <p:cNvSpPr txBox="1">
            <a:spLocks/>
          </p:cNvSpPr>
          <p:nvPr/>
        </p:nvSpPr>
        <p:spPr>
          <a:xfrm>
            <a:off x="1528397" y="4015989"/>
            <a:ext cx="6086476" cy="1039304"/>
          </a:xfrm>
          <a:prstGeom prst="rect">
            <a:avLst/>
          </a:prstGeom>
        </p:spPr>
        <p:txBody>
          <a:bodyPr vert="horz" lIns="68580" tIns="34290" rIns="68580" bIns="34290" rtlCol="0">
            <a:normAutofit/>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Font typeface="Arial" panose="020B0604020202020204" pitchFamily="34" charset="0"/>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900"/>
              </a:spcBef>
              <a:buNone/>
            </a:pPr>
            <a:r>
              <a:rPr lang="en-US" sz="1950" b="1" dirty="0">
                <a:solidFill>
                  <a:srgbClr val="FF0000"/>
                </a:solidFill>
              </a:rPr>
              <a:t>Purchases</a:t>
            </a:r>
            <a:r>
              <a:rPr lang="en-US" sz="1950" b="1" dirty="0"/>
              <a:t> </a:t>
            </a:r>
            <a:r>
              <a:rPr lang="en-US" sz="1950" dirty="0"/>
              <a:t>is temporary account with normal debit balance</a:t>
            </a:r>
          </a:p>
        </p:txBody>
      </p:sp>
    </p:spTree>
    <p:extLst>
      <p:ext uri="{BB962C8B-B14F-4D97-AF65-F5344CB8AC3E}">
        <p14:creationId xmlns:p14="http://schemas.microsoft.com/office/powerpoint/2010/main" val="395125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595133"/>
          </a:xfrm>
        </p:spPr>
        <p:txBody>
          <a:bodyPr>
            <a:normAutofit/>
          </a:bodyPr>
          <a:lstStyle/>
          <a:p>
            <a:r>
              <a:rPr lang="en-US" dirty="0"/>
              <a:t>Freight Costs Example (Periodic)</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1797576"/>
            <a:ext cx="6086476" cy="1039304"/>
          </a:xfrm>
        </p:spPr>
        <p:txBody>
          <a:bodyPr>
            <a:normAutofit/>
          </a:bodyPr>
          <a:lstStyle/>
          <a:p>
            <a:pPr marL="0" indent="0">
              <a:spcBef>
                <a:spcPts val="900"/>
              </a:spcBef>
              <a:buNone/>
            </a:pPr>
            <a:r>
              <a:rPr lang="en-US" altLang="en-US" sz="1950" b="1" dirty="0"/>
              <a:t>Illustration:</a:t>
            </a:r>
            <a:r>
              <a:rPr lang="en-US" altLang="en-US" sz="1950" dirty="0"/>
              <a:t> If Sauk (buyer) pays Acme Freight Company €150 for freight charges on its purchase from PW Audio Supply on May 6, the entry on Sauk’s books is:</a:t>
            </a:r>
            <a:endParaRPr lang="en-US" sz="1950" dirty="0"/>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28765" y="2866093"/>
            <a:ext cx="881393" cy="392841"/>
          </a:xfrm>
        </p:spPr>
        <p:txBody>
          <a:bodyPr>
            <a:normAutofit/>
          </a:bodyPr>
          <a:lstStyle/>
          <a:p>
            <a:pPr marL="0" indent="0">
              <a:spcBef>
                <a:spcPts val="900"/>
              </a:spcBef>
              <a:buNone/>
            </a:pPr>
            <a:r>
              <a:rPr lang="en-US" altLang="en-US" sz="1950" dirty="0">
                <a:latin typeface="Calibri" panose="020F0502020204030204" pitchFamily="34" charset="0"/>
              </a:rPr>
              <a:t>May 6</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10157" y="2876073"/>
            <a:ext cx="5369891" cy="851503"/>
          </a:xfrm>
        </p:spPr>
        <p:txBody>
          <a:bodyPr>
            <a:normAutofit/>
          </a:bodyPr>
          <a:lstStyle/>
          <a:p>
            <a:pPr marL="0" indent="0">
              <a:lnSpc>
                <a:spcPct val="100000"/>
              </a:lnSpc>
              <a:spcBef>
                <a:spcPts val="900"/>
              </a:spcBef>
              <a:buNone/>
            </a:pPr>
            <a:r>
              <a:rPr lang="en-US" altLang="en-US" sz="1950" dirty="0">
                <a:latin typeface="Calibri" panose="020F0502020204030204" pitchFamily="34" charset="0"/>
                <a:cs typeface="Arial" charset="0"/>
              </a:rPr>
              <a:t>Freight-In (Transportation-In)		150</a:t>
            </a:r>
          </a:p>
          <a:p>
            <a:pPr marL="0" indent="536972">
              <a:lnSpc>
                <a:spcPct val="100000"/>
              </a:lnSpc>
              <a:spcBef>
                <a:spcPts val="900"/>
              </a:spcBef>
              <a:buNone/>
              <a:tabLst>
                <a:tab pos="3902869" algn="l"/>
              </a:tabLst>
            </a:pPr>
            <a:r>
              <a:rPr lang="en-US" sz="1950" dirty="0">
                <a:latin typeface="Calibri" panose="020F0502020204030204" pitchFamily="34" charset="0"/>
              </a:rPr>
              <a:t>Cash			150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
        <p:nvSpPr>
          <p:cNvPr id="4" name="Content Placeholder 2">
            <a:extLst>
              <a:ext uri="{FF2B5EF4-FFF2-40B4-BE49-F238E27FC236}">
                <a16:creationId xmlns:a16="http://schemas.microsoft.com/office/drawing/2014/main" id="{9492204C-3854-0651-12BE-EEEC1943712A}"/>
              </a:ext>
            </a:extLst>
          </p:cNvPr>
          <p:cNvSpPr txBox="1">
            <a:spLocks/>
          </p:cNvSpPr>
          <p:nvPr/>
        </p:nvSpPr>
        <p:spPr>
          <a:xfrm>
            <a:off x="1528397" y="4015989"/>
            <a:ext cx="6086476" cy="1039304"/>
          </a:xfrm>
          <a:prstGeom prst="rect">
            <a:avLst/>
          </a:prstGeom>
        </p:spPr>
        <p:txBody>
          <a:bodyPr vert="horz" lIns="68580" tIns="34290" rIns="68580" bIns="34290" rtlCol="0">
            <a:normAutofit/>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Font typeface="Arial" panose="020B0604020202020204" pitchFamily="34" charset="0"/>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900"/>
              </a:spcBef>
              <a:buNone/>
            </a:pPr>
            <a:r>
              <a:rPr lang="en-US" sz="1950" b="1" dirty="0">
                <a:solidFill>
                  <a:srgbClr val="FF0000"/>
                </a:solidFill>
              </a:rPr>
              <a:t>Freight-in</a:t>
            </a:r>
            <a:r>
              <a:rPr lang="en-US" sz="1950" b="1" dirty="0"/>
              <a:t> </a:t>
            </a:r>
            <a:r>
              <a:rPr lang="en-US" sz="1950" dirty="0"/>
              <a:t>is temporary account with normal debit balance</a:t>
            </a:r>
          </a:p>
        </p:txBody>
      </p:sp>
    </p:spTree>
    <p:extLst>
      <p:ext uri="{BB962C8B-B14F-4D97-AF65-F5344CB8AC3E}">
        <p14:creationId xmlns:p14="http://schemas.microsoft.com/office/powerpoint/2010/main" val="106447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595133"/>
          </a:xfrm>
        </p:spPr>
        <p:txBody>
          <a:bodyPr>
            <a:normAutofit/>
          </a:bodyPr>
          <a:lstStyle/>
          <a:p>
            <a:r>
              <a:rPr lang="en-US" dirty="0"/>
              <a:t>Purchase Return Example (Periodic)</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1797576"/>
            <a:ext cx="6086476" cy="1039304"/>
          </a:xfrm>
        </p:spPr>
        <p:txBody>
          <a:bodyPr>
            <a:normAutofit/>
          </a:bodyPr>
          <a:lstStyle/>
          <a:p>
            <a:pPr marL="0" indent="0">
              <a:spcBef>
                <a:spcPts val="900"/>
              </a:spcBef>
              <a:buNone/>
            </a:pPr>
            <a:r>
              <a:rPr lang="en-US" altLang="en-US" sz="1950" b="1" dirty="0"/>
              <a:t>Illustration:</a:t>
            </a:r>
            <a:r>
              <a:rPr lang="en-US" altLang="en-US" sz="1950" dirty="0"/>
              <a:t> Sauk Stereo returns €300 of goods to PW Audio Supply and prepares the following entry to recognize the return.</a:t>
            </a:r>
            <a:endParaRPr lang="en-US" sz="1950" dirty="0"/>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28765" y="2866093"/>
            <a:ext cx="881393" cy="392841"/>
          </a:xfrm>
        </p:spPr>
        <p:txBody>
          <a:bodyPr>
            <a:normAutofit/>
          </a:bodyPr>
          <a:lstStyle/>
          <a:p>
            <a:pPr marL="0" indent="0">
              <a:spcBef>
                <a:spcPts val="900"/>
              </a:spcBef>
              <a:buNone/>
            </a:pPr>
            <a:r>
              <a:rPr lang="en-US" altLang="en-US" sz="1800" dirty="0">
                <a:latin typeface="Calibri" panose="020F0502020204030204" pitchFamily="34" charset="0"/>
              </a:rPr>
              <a:t>May 8</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10157" y="2876073"/>
            <a:ext cx="5369891" cy="851503"/>
          </a:xfrm>
        </p:spPr>
        <p:txBody>
          <a:bodyPr>
            <a:normAutofit fontScale="92500"/>
          </a:bodyPr>
          <a:lstStyle/>
          <a:p>
            <a:pPr marL="0" indent="0">
              <a:lnSpc>
                <a:spcPct val="100000"/>
              </a:lnSpc>
              <a:spcBef>
                <a:spcPts val="900"/>
              </a:spcBef>
              <a:buNone/>
            </a:pPr>
            <a:r>
              <a:rPr lang="en-US" altLang="en-US" sz="1950" dirty="0">
                <a:latin typeface="Calibri" panose="020F0502020204030204" pitchFamily="34" charset="0"/>
                <a:cs typeface="Arial" charset="0"/>
              </a:rPr>
              <a:t>Accounts Payable				       300</a:t>
            </a:r>
          </a:p>
          <a:p>
            <a:pPr marL="0" indent="536972">
              <a:lnSpc>
                <a:spcPct val="100000"/>
              </a:lnSpc>
              <a:spcBef>
                <a:spcPts val="900"/>
              </a:spcBef>
              <a:buNone/>
              <a:tabLst>
                <a:tab pos="3902869" algn="l"/>
              </a:tabLst>
            </a:pPr>
            <a:r>
              <a:rPr lang="en-US" sz="1950" dirty="0">
                <a:latin typeface="Calibri" panose="020F0502020204030204" pitchFamily="34" charset="0"/>
              </a:rPr>
              <a:t>Purchase Returns and Allowances			300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
        <p:nvSpPr>
          <p:cNvPr id="4" name="Content Placeholder 2">
            <a:extLst>
              <a:ext uri="{FF2B5EF4-FFF2-40B4-BE49-F238E27FC236}">
                <a16:creationId xmlns:a16="http://schemas.microsoft.com/office/drawing/2014/main" id="{AA91A8DF-98A6-BF9A-6FD3-35019E6D9DE1}"/>
              </a:ext>
            </a:extLst>
          </p:cNvPr>
          <p:cNvSpPr txBox="1">
            <a:spLocks/>
          </p:cNvSpPr>
          <p:nvPr/>
        </p:nvSpPr>
        <p:spPr>
          <a:xfrm>
            <a:off x="1528397" y="4015989"/>
            <a:ext cx="6086476" cy="1039304"/>
          </a:xfrm>
          <a:prstGeom prst="rect">
            <a:avLst/>
          </a:prstGeom>
        </p:spPr>
        <p:txBody>
          <a:bodyPr vert="horz" lIns="68580" tIns="34290" rIns="68580" bIns="34290" rtlCol="0">
            <a:normAutofit/>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Font typeface="Arial" panose="020B0604020202020204" pitchFamily="34" charset="0"/>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900"/>
              </a:spcBef>
              <a:buNone/>
            </a:pPr>
            <a:r>
              <a:rPr lang="en-US" sz="1950" b="1" dirty="0">
                <a:solidFill>
                  <a:srgbClr val="FF0000"/>
                </a:solidFill>
              </a:rPr>
              <a:t>Purchase returns and allowances </a:t>
            </a:r>
            <a:r>
              <a:rPr lang="en-US" sz="1950" dirty="0"/>
              <a:t>is temporary account with normal credit balance</a:t>
            </a:r>
          </a:p>
        </p:txBody>
      </p:sp>
    </p:spTree>
    <p:extLst>
      <p:ext uri="{BB962C8B-B14F-4D97-AF65-F5344CB8AC3E}">
        <p14:creationId xmlns:p14="http://schemas.microsoft.com/office/powerpoint/2010/main" val="257336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595133"/>
          </a:xfrm>
        </p:spPr>
        <p:txBody>
          <a:bodyPr>
            <a:normAutofit fontScale="90000"/>
          </a:bodyPr>
          <a:lstStyle/>
          <a:p>
            <a:r>
              <a:rPr lang="en-US" dirty="0"/>
              <a:t>Purchase Discount Example (Periodic)</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1797574"/>
            <a:ext cx="6086476" cy="1307969"/>
          </a:xfrm>
        </p:spPr>
        <p:txBody>
          <a:bodyPr>
            <a:normAutofit fontScale="92500"/>
          </a:bodyPr>
          <a:lstStyle/>
          <a:p>
            <a:pPr marL="0" indent="0">
              <a:spcBef>
                <a:spcPts val="900"/>
              </a:spcBef>
              <a:buNone/>
            </a:pPr>
            <a:r>
              <a:rPr lang="en-US" altLang="en-US" sz="1950" b="1" dirty="0"/>
              <a:t>Illustration:</a:t>
            </a:r>
            <a:r>
              <a:rPr lang="en-US" altLang="en-US" sz="1950" dirty="0"/>
              <a:t> </a:t>
            </a:r>
            <a:r>
              <a:rPr lang="en-US" sz="1950" dirty="0"/>
              <a:t>On May 14 Sauk Stereo pays the balance due on account to PW Audio Supply, taking the 2% cash discount allowed by PW Audio for payment within 10 days. Sauk Stereo records the payment and discount as follows.</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28765" y="3191318"/>
            <a:ext cx="881393" cy="392841"/>
          </a:xfrm>
        </p:spPr>
        <p:txBody>
          <a:bodyPr>
            <a:normAutofit/>
          </a:bodyPr>
          <a:lstStyle/>
          <a:p>
            <a:pPr marL="0" indent="0">
              <a:spcBef>
                <a:spcPts val="900"/>
              </a:spcBef>
              <a:buNone/>
            </a:pPr>
            <a:r>
              <a:rPr lang="en-US" altLang="en-US" sz="1800" dirty="0">
                <a:latin typeface="Calibri" panose="020F0502020204030204" pitchFamily="34" charset="0"/>
              </a:rPr>
              <a:t>May 14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10158" y="3201297"/>
            <a:ext cx="5498932" cy="1224526"/>
          </a:xfrm>
        </p:spPr>
        <p:txBody>
          <a:bodyPr>
            <a:normAutofit fontScale="92500" lnSpcReduction="20000"/>
          </a:bodyPr>
          <a:lstStyle/>
          <a:p>
            <a:pPr marL="0" indent="0">
              <a:lnSpc>
                <a:spcPct val="100000"/>
              </a:lnSpc>
              <a:spcBef>
                <a:spcPts val="900"/>
              </a:spcBef>
              <a:buNone/>
            </a:pPr>
            <a:r>
              <a:rPr lang="en-US" sz="1950" dirty="0">
                <a:latin typeface="Calibri" panose="020F0502020204030204" pitchFamily="34" charset="0"/>
                <a:cs typeface="Arial" charset="0"/>
              </a:rPr>
              <a:t>Accounts Payable </a:t>
            </a:r>
            <a:r>
              <a:rPr lang="en-US" sz="1350" dirty="0"/>
              <a:t>(€3,800 – €300) </a:t>
            </a:r>
            <a:r>
              <a:rPr lang="en-US" altLang="en-US" sz="1950" dirty="0">
                <a:latin typeface="Calibri" panose="020F0502020204030204" pitchFamily="34" charset="0"/>
                <a:cs typeface="Arial" charset="0"/>
              </a:rPr>
              <a:t>		3,500</a:t>
            </a:r>
          </a:p>
          <a:p>
            <a:pPr marL="0" indent="269081">
              <a:lnSpc>
                <a:spcPct val="100000"/>
              </a:lnSpc>
              <a:spcBef>
                <a:spcPts val="900"/>
              </a:spcBef>
              <a:buNone/>
              <a:tabLst>
                <a:tab pos="4906566" algn="l"/>
              </a:tabLst>
            </a:pPr>
            <a:r>
              <a:rPr lang="en-US" altLang="en-US" sz="1950" dirty="0">
                <a:latin typeface="Calibri" panose="020F0502020204030204" pitchFamily="34" charset="0"/>
                <a:cs typeface="Arial" charset="0"/>
              </a:rPr>
              <a:t>Purchase Discounts </a:t>
            </a:r>
            <a:r>
              <a:rPr lang="en-US" sz="1350" dirty="0"/>
              <a:t>(€3,500 × .02) </a:t>
            </a:r>
            <a:r>
              <a:rPr lang="en-US" sz="1950" dirty="0">
                <a:latin typeface="Calibri" panose="020F0502020204030204" pitchFamily="34" charset="0"/>
              </a:rPr>
              <a:t>	</a:t>
            </a:r>
            <a:r>
              <a:rPr lang="en-US" sz="1200" dirty="0">
                <a:latin typeface="Calibri" panose="020F0502020204030204" pitchFamily="34" charset="0"/>
              </a:rPr>
              <a:t> </a:t>
            </a:r>
            <a:r>
              <a:rPr lang="en-US" sz="1950" dirty="0">
                <a:latin typeface="Calibri" panose="020F0502020204030204" pitchFamily="34" charset="0"/>
              </a:rPr>
              <a:t>70</a:t>
            </a:r>
          </a:p>
          <a:p>
            <a:pPr marL="0" indent="269081">
              <a:lnSpc>
                <a:spcPct val="100000"/>
              </a:lnSpc>
              <a:spcBef>
                <a:spcPts val="900"/>
              </a:spcBef>
              <a:buNone/>
            </a:pPr>
            <a:r>
              <a:rPr lang="en-US" altLang="en-US" sz="1950" dirty="0">
                <a:latin typeface="Calibri" panose="020F0502020204030204" pitchFamily="34" charset="0"/>
                <a:cs typeface="Arial" charset="0"/>
              </a:rPr>
              <a:t>Cash								3,430</a:t>
            </a:r>
            <a:endParaRPr lang="en-US" sz="1950" dirty="0">
              <a:latin typeface="Calibri" panose="020F0502020204030204" pitchFamily="34" charset="0"/>
            </a:endParaRP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
        <p:nvSpPr>
          <p:cNvPr id="4" name="Content Placeholder 2">
            <a:extLst>
              <a:ext uri="{FF2B5EF4-FFF2-40B4-BE49-F238E27FC236}">
                <a16:creationId xmlns:a16="http://schemas.microsoft.com/office/drawing/2014/main" id="{BC941A5C-CF98-EF93-F4AF-F7A7578810B7}"/>
              </a:ext>
            </a:extLst>
          </p:cNvPr>
          <p:cNvSpPr txBox="1">
            <a:spLocks/>
          </p:cNvSpPr>
          <p:nvPr/>
        </p:nvSpPr>
        <p:spPr>
          <a:xfrm>
            <a:off x="1528397" y="4435803"/>
            <a:ext cx="6086476" cy="1039304"/>
          </a:xfrm>
          <a:prstGeom prst="rect">
            <a:avLst/>
          </a:prstGeom>
        </p:spPr>
        <p:txBody>
          <a:bodyPr vert="horz" lIns="68580" tIns="34290" rIns="68580" bIns="34290" rtlCol="0">
            <a:normAutofit/>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Font typeface="Arial" panose="020B0604020202020204" pitchFamily="34" charset="0"/>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900"/>
              </a:spcBef>
              <a:buNone/>
            </a:pPr>
            <a:r>
              <a:rPr lang="en-US" sz="1950" b="1" dirty="0">
                <a:solidFill>
                  <a:srgbClr val="FF0000"/>
                </a:solidFill>
              </a:rPr>
              <a:t>Purchase discounts</a:t>
            </a:r>
            <a:r>
              <a:rPr lang="en-US" sz="1950" dirty="0"/>
              <a:t> is temporary account with normal credit balance</a:t>
            </a:r>
          </a:p>
        </p:txBody>
      </p:sp>
    </p:spTree>
    <p:extLst>
      <p:ext uri="{BB962C8B-B14F-4D97-AF65-F5344CB8AC3E}">
        <p14:creationId xmlns:p14="http://schemas.microsoft.com/office/powerpoint/2010/main" val="339613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877937"/>
          </a:xfrm>
        </p:spPr>
        <p:txBody>
          <a:bodyPr>
            <a:noAutofit/>
          </a:bodyPr>
          <a:lstStyle/>
          <a:p>
            <a:r>
              <a:rPr lang="en-US" dirty="0"/>
              <a:t>Recording Sales of Merchandise (Periodic)</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2109103"/>
            <a:ext cx="6086476" cy="1039304"/>
          </a:xfrm>
        </p:spPr>
        <p:txBody>
          <a:bodyPr>
            <a:normAutofit/>
          </a:bodyPr>
          <a:lstStyle/>
          <a:p>
            <a:pPr marL="0" indent="0">
              <a:spcBef>
                <a:spcPts val="900"/>
              </a:spcBef>
              <a:buNone/>
            </a:pPr>
            <a:r>
              <a:rPr lang="en-US" altLang="en-US" sz="1950" b="1" dirty="0"/>
              <a:t>Illustration:</a:t>
            </a:r>
            <a:r>
              <a:rPr lang="en-US" altLang="en-US" sz="1950" dirty="0"/>
              <a:t> </a:t>
            </a:r>
            <a:r>
              <a:rPr lang="en-US" sz="1950" dirty="0"/>
              <a:t>PW Audio Supply (seller), records the sale of €3,800 of merchandise to Sauk Stereo on May 4 (sales invoice No. 731, slide 31) as follows.</a:t>
            </a:r>
            <a:endParaRPr lang="en-US" sz="1950" dirty="0">
              <a:solidFill>
                <a:srgbClr val="00007F"/>
              </a:solidFill>
            </a:endParaRP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87104" y="3234872"/>
            <a:ext cx="1012338" cy="392841"/>
          </a:xfrm>
        </p:spPr>
        <p:txBody>
          <a:bodyPr>
            <a:normAutofit/>
          </a:bodyPr>
          <a:lstStyle/>
          <a:p>
            <a:pPr marL="0" indent="0">
              <a:spcBef>
                <a:spcPts val="900"/>
              </a:spcBef>
              <a:buNone/>
            </a:pPr>
            <a:r>
              <a:rPr lang="en-US" altLang="en-US" sz="1950" dirty="0">
                <a:latin typeface="Calibri" panose="020F0502020204030204" pitchFamily="34" charset="0"/>
              </a:rPr>
              <a:t>May 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68497" y="3244852"/>
            <a:ext cx="4826782" cy="877937"/>
          </a:xfrm>
        </p:spPr>
        <p:txBody>
          <a:bodyPr>
            <a:normAutofit fontScale="92500" lnSpcReduction="20000"/>
          </a:bodyPr>
          <a:lstStyle/>
          <a:p>
            <a:pPr marL="0" indent="0">
              <a:lnSpc>
                <a:spcPct val="100000"/>
              </a:lnSpc>
              <a:spcBef>
                <a:spcPts val="900"/>
              </a:spcBef>
              <a:buNone/>
            </a:pPr>
            <a:r>
              <a:rPr lang="en-US" altLang="en-US" sz="1950" dirty="0">
                <a:latin typeface="Calibri" panose="020F0502020204030204" pitchFamily="34" charset="0"/>
                <a:cs typeface="Arial" charset="0"/>
              </a:rPr>
              <a:t>Accounts Receivable			    3,800</a:t>
            </a:r>
          </a:p>
          <a:p>
            <a:pPr marL="0" indent="272654">
              <a:lnSpc>
                <a:spcPct val="100000"/>
              </a:lnSpc>
              <a:spcBef>
                <a:spcPts val="900"/>
              </a:spcBef>
              <a:buNone/>
              <a:tabLst>
                <a:tab pos="338138" algn="l"/>
              </a:tabLst>
            </a:pPr>
            <a:r>
              <a:rPr lang="en-US" sz="1950" dirty="0">
                <a:latin typeface="Calibri" panose="020F0502020204030204" pitchFamily="34" charset="0"/>
                <a:cs typeface="Arial" charset="0"/>
              </a:rPr>
              <a:t>Sales Revenue					3,800</a:t>
            </a:r>
            <a:endParaRPr lang="en-US" sz="1950" dirty="0">
              <a:solidFill>
                <a:schemeClr val="accent2"/>
              </a:solidFill>
              <a:latin typeface="Calibri" panose="020F0502020204030204" pitchFamily="34" charset="0"/>
              <a:cs typeface="Arial" charset="0"/>
            </a:endParaRPr>
          </a:p>
        </p:txBody>
      </p:sp>
      <p:sp>
        <p:nvSpPr>
          <p:cNvPr id="27" name="Content Placeholder 10">
            <a:extLst>
              <a:ext uri="{FF2B5EF4-FFF2-40B4-BE49-F238E27FC236}">
                <a16:creationId xmlns:a16="http://schemas.microsoft.com/office/drawing/2014/main" id="{39A3D84A-280E-8F23-EB95-C1F5F6C8E331}"/>
              </a:ext>
            </a:extLst>
          </p:cNvPr>
          <p:cNvSpPr>
            <a:spLocks noGrp="1"/>
          </p:cNvSpPr>
          <p:nvPr>
            <p:ph sz="quarter" idx="21"/>
          </p:nvPr>
        </p:nvSpPr>
        <p:spPr>
          <a:xfrm>
            <a:off x="1528397" y="4382601"/>
            <a:ext cx="6086844" cy="705673"/>
          </a:xfrm>
        </p:spPr>
        <p:txBody>
          <a:bodyPr>
            <a:normAutofit/>
          </a:bodyPr>
          <a:lstStyle/>
          <a:p>
            <a:pPr marL="0" indent="0">
              <a:lnSpc>
                <a:spcPct val="100000"/>
              </a:lnSpc>
              <a:spcBef>
                <a:spcPts val="900"/>
              </a:spcBef>
              <a:buNone/>
            </a:pPr>
            <a:r>
              <a:rPr lang="en-US" sz="1950" dirty="0">
                <a:latin typeface="Calibri" panose="020F0502020204030204" pitchFamily="34" charset="0"/>
              </a:rPr>
              <a:t>No entry is recorded for </a:t>
            </a:r>
            <a:r>
              <a:rPr lang="en-US" sz="1950" b="1" dirty="0">
                <a:latin typeface="Calibri" panose="020F0502020204030204" pitchFamily="34" charset="0"/>
              </a:rPr>
              <a:t>cost of goods sold</a:t>
            </a:r>
            <a:r>
              <a:rPr lang="en-US" sz="1950" dirty="0">
                <a:latin typeface="Calibri" panose="020F0502020204030204" pitchFamily="34" charset="0"/>
              </a:rPr>
              <a:t> at the time of the sale under a periodic system.</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2206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595133"/>
          </a:xfrm>
        </p:spPr>
        <p:txBody>
          <a:bodyPr>
            <a:noAutofit/>
          </a:bodyPr>
          <a:lstStyle/>
          <a:p>
            <a:r>
              <a:rPr lang="en-US" dirty="0"/>
              <a:t>Sales Returns and Allowances (Periodic)</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2101589"/>
            <a:ext cx="6086476" cy="1025165"/>
          </a:xfrm>
        </p:spPr>
        <p:txBody>
          <a:bodyPr>
            <a:normAutofit/>
          </a:bodyPr>
          <a:lstStyle/>
          <a:p>
            <a:pPr marL="0" indent="0">
              <a:spcBef>
                <a:spcPts val="900"/>
              </a:spcBef>
              <a:buNone/>
            </a:pPr>
            <a:r>
              <a:rPr lang="en-US" altLang="en-US" sz="1950" b="1" dirty="0"/>
              <a:t>Illustration:</a:t>
            </a:r>
            <a:r>
              <a:rPr lang="en-US" altLang="en-US" sz="1950" dirty="0"/>
              <a:t> </a:t>
            </a:r>
            <a:r>
              <a:rPr lang="en-US" sz="1950" dirty="0"/>
              <a:t>To record the returned goods received from Sauk Stereo on May 8, PW Audio Supply records the €300 sales return as follows.</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28765" y="3191318"/>
            <a:ext cx="881393" cy="392841"/>
          </a:xfrm>
        </p:spPr>
        <p:txBody>
          <a:bodyPr>
            <a:normAutofit/>
          </a:bodyPr>
          <a:lstStyle/>
          <a:p>
            <a:pPr marL="0" indent="0">
              <a:spcBef>
                <a:spcPts val="900"/>
              </a:spcBef>
              <a:buNone/>
            </a:pPr>
            <a:r>
              <a:rPr lang="en-US" altLang="en-US" sz="1950" dirty="0">
                <a:latin typeface="Calibri" panose="020F0502020204030204" pitchFamily="34" charset="0"/>
              </a:rPr>
              <a:t>May 8</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10158" y="3187156"/>
            <a:ext cx="5138357" cy="833966"/>
          </a:xfrm>
        </p:spPr>
        <p:txBody>
          <a:bodyPr>
            <a:normAutofit/>
          </a:bodyPr>
          <a:lstStyle/>
          <a:p>
            <a:pPr marL="0" indent="0">
              <a:lnSpc>
                <a:spcPct val="100000"/>
              </a:lnSpc>
              <a:spcBef>
                <a:spcPts val="900"/>
              </a:spcBef>
              <a:buNone/>
            </a:pPr>
            <a:r>
              <a:rPr lang="en-US" sz="1950" dirty="0">
                <a:latin typeface="Calibri" panose="020F0502020204030204" pitchFamily="34" charset="0"/>
                <a:cs typeface="Arial" charset="0"/>
              </a:rPr>
              <a:t>Sales Returns and Allowances</a:t>
            </a:r>
            <a:r>
              <a:rPr lang="en-US" sz="1350" dirty="0"/>
              <a:t> </a:t>
            </a:r>
            <a:r>
              <a:rPr lang="en-US" altLang="en-US" sz="1950" dirty="0">
                <a:latin typeface="Calibri" panose="020F0502020204030204" pitchFamily="34" charset="0"/>
                <a:cs typeface="Arial" charset="0"/>
              </a:rPr>
              <a:t>		300</a:t>
            </a:r>
          </a:p>
          <a:p>
            <a:pPr marL="0" indent="269081">
              <a:lnSpc>
                <a:spcPct val="100000"/>
              </a:lnSpc>
              <a:spcBef>
                <a:spcPts val="900"/>
              </a:spcBef>
              <a:buNone/>
              <a:tabLst>
                <a:tab pos="4504135" algn="l"/>
              </a:tabLst>
            </a:pPr>
            <a:r>
              <a:rPr lang="en-US" altLang="en-US" sz="1950" dirty="0">
                <a:latin typeface="Calibri" panose="020F0502020204030204" pitchFamily="34" charset="0"/>
                <a:cs typeface="Arial" charset="0"/>
              </a:rPr>
              <a:t>Accounts Receivable	</a:t>
            </a:r>
            <a:r>
              <a:rPr lang="en-US" sz="1950" dirty="0">
                <a:latin typeface="Calibri" panose="020F0502020204030204" pitchFamily="34" charset="0"/>
              </a:rPr>
              <a:t>300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359033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EFD8-5C02-8DE3-C2B0-E241804AC980}"/>
              </a:ext>
            </a:extLst>
          </p:cNvPr>
          <p:cNvSpPr>
            <a:spLocks noGrp="1"/>
          </p:cNvSpPr>
          <p:nvPr>
            <p:ph type="title"/>
          </p:nvPr>
        </p:nvSpPr>
        <p:spPr/>
        <p:txBody>
          <a:bodyPr>
            <a:normAutofit fontScale="90000"/>
          </a:bodyPr>
          <a:lstStyle/>
          <a:p>
            <a:r>
              <a:rPr lang="en-US" dirty="0"/>
              <a:t>Inventory Flow (Perpetual System) &amp; How to Record</a:t>
            </a:r>
          </a:p>
        </p:txBody>
      </p:sp>
      <p:sp>
        <p:nvSpPr>
          <p:cNvPr id="3" name="Content Placeholder 2">
            <a:extLst>
              <a:ext uri="{FF2B5EF4-FFF2-40B4-BE49-F238E27FC236}">
                <a16:creationId xmlns:a16="http://schemas.microsoft.com/office/drawing/2014/main" id="{ADCF9470-E7F5-2B19-D3D9-C0309A951571}"/>
              </a:ext>
            </a:extLst>
          </p:cNvPr>
          <p:cNvSpPr>
            <a:spLocks noGrp="1"/>
          </p:cNvSpPr>
          <p:nvPr>
            <p:ph sz="quarter" idx="12"/>
          </p:nvPr>
        </p:nvSpPr>
        <p:spPr/>
        <p:txBody>
          <a:bodyPr/>
          <a:lstStyle/>
          <a:p>
            <a:r>
              <a:rPr lang="en-US" dirty="0"/>
              <a:t>Beginning Inventory = 0 </a:t>
            </a:r>
          </a:p>
          <a:p>
            <a:endParaRPr lang="en-US" dirty="0"/>
          </a:p>
          <a:p>
            <a:r>
              <a:rPr lang="en-US" dirty="0"/>
              <a:t>Bought 50 units at $10/unit</a:t>
            </a:r>
          </a:p>
          <a:p>
            <a:pPr marL="0" indent="0">
              <a:buNone/>
            </a:pPr>
            <a:endParaRPr lang="en-US" dirty="0"/>
          </a:p>
          <a:p>
            <a:r>
              <a:rPr lang="en-US" dirty="0"/>
              <a:t>Sold 30 units at $20 /unit</a:t>
            </a:r>
          </a:p>
          <a:p>
            <a:endParaRPr lang="en-US" dirty="0"/>
          </a:p>
          <a:p>
            <a:endParaRPr lang="en-US" dirty="0"/>
          </a:p>
          <a:p>
            <a:endParaRPr lang="en-US" dirty="0"/>
          </a:p>
          <a:p>
            <a:r>
              <a:rPr lang="en-US" dirty="0"/>
              <a:t>Ending Inventory: 200 (20 units at $10/unit) </a:t>
            </a:r>
            <a:r>
              <a:rPr lang="en-US" dirty="0">
                <a:sym typeface="Wingdings" pitchFamily="2" charset="2"/>
              </a:rPr>
              <a:t> Next period’s beg. inv.</a:t>
            </a:r>
            <a:endParaRPr lang="en-US" dirty="0"/>
          </a:p>
          <a:p>
            <a:pPr lvl="1"/>
            <a:endParaRPr lang="en-US" dirty="0"/>
          </a:p>
          <a:p>
            <a:endParaRPr lang="en-US" dirty="0"/>
          </a:p>
          <a:p>
            <a:endParaRPr lang="en-US" dirty="0"/>
          </a:p>
        </p:txBody>
      </p:sp>
      <p:sp>
        <p:nvSpPr>
          <p:cNvPr id="4" name="Content Placeholder 3">
            <a:extLst>
              <a:ext uri="{FF2B5EF4-FFF2-40B4-BE49-F238E27FC236}">
                <a16:creationId xmlns:a16="http://schemas.microsoft.com/office/drawing/2014/main" id="{B6642D04-81AE-B807-45D5-531982B4EEEF}"/>
              </a:ext>
            </a:extLst>
          </p:cNvPr>
          <p:cNvSpPr>
            <a:spLocks noGrp="1"/>
          </p:cNvSpPr>
          <p:nvPr>
            <p:ph sz="quarter" idx="23"/>
          </p:nvPr>
        </p:nvSpPr>
        <p:spPr/>
        <p:txBody>
          <a:bodyPr/>
          <a:lstStyle/>
          <a:p>
            <a:endParaRPr lang="en-US"/>
          </a:p>
        </p:txBody>
      </p:sp>
      <p:sp>
        <p:nvSpPr>
          <p:cNvPr id="5" name="Content Placeholder 6">
            <a:extLst>
              <a:ext uri="{FF2B5EF4-FFF2-40B4-BE49-F238E27FC236}">
                <a16:creationId xmlns:a16="http://schemas.microsoft.com/office/drawing/2014/main" id="{EF590252-9BA9-8854-E864-DE05886E060A}"/>
              </a:ext>
            </a:extLst>
          </p:cNvPr>
          <p:cNvSpPr txBox="1">
            <a:spLocks/>
          </p:cNvSpPr>
          <p:nvPr/>
        </p:nvSpPr>
        <p:spPr>
          <a:xfrm>
            <a:off x="4254120" y="2508518"/>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Inventory			        500</a:t>
            </a:r>
          </a:p>
        </p:txBody>
      </p:sp>
      <p:sp>
        <p:nvSpPr>
          <p:cNvPr id="6" name="Content Placeholder 8">
            <a:extLst>
              <a:ext uri="{FF2B5EF4-FFF2-40B4-BE49-F238E27FC236}">
                <a16:creationId xmlns:a16="http://schemas.microsoft.com/office/drawing/2014/main" id="{CBD9DFA1-EF52-3E3D-FFD1-5B921A595B3E}"/>
              </a:ext>
            </a:extLst>
          </p:cNvPr>
          <p:cNvSpPr txBox="1">
            <a:spLocks/>
          </p:cNvSpPr>
          <p:nvPr/>
        </p:nvSpPr>
        <p:spPr>
          <a:xfrm>
            <a:off x="4458802" y="2869853"/>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Accounts Payable			500</a:t>
            </a:r>
          </a:p>
        </p:txBody>
      </p:sp>
      <p:sp>
        <p:nvSpPr>
          <p:cNvPr id="7" name="Content Placeholder 6">
            <a:extLst>
              <a:ext uri="{FF2B5EF4-FFF2-40B4-BE49-F238E27FC236}">
                <a16:creationId xmlns:a16="http://schemas.microsoft.com/office/drawing/2014/main" id="{B2194D44-2B9D-9477-3819-D4BC483913D8}"/>
              </a:ext>
            </a:extLst>
          </p:cNvPr>
          <p:cNvSpPr txBox="1">
            <a:spLocks/>
          </p:cNvSpPr>
          <p:nvPr/>
        </p:nvSpPr>
        <p:spPr>
          <a:xfrm>
            <a:off x="4254120" y="3453072"/>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Accounts Receivable            600		</a:t>
            </a:r>
          </a:p>
        </p:txBody>
      </p:sp>
      <p:sp>
        <p:nvSpPr>
          <p:cNvPr id="8" name="Content Placeholder 8">
            <a:extLst>
              <a:ext uri="{FF2B5EF4-FFF2-40B4-BE49-F238E27FC236}">
                <a16:creationId xmlns:a16="http://schemas.microsoft.com/office/drawing/2014/main" id="{80358837-13C3-816E-8293-6305989A1C0B}"/>
              </a:ext>
            </a:extLst>
          </p:cNvPr>
          <p:cNvSpPr txBox="1">
            <a:spLocks/>
          </p:cNvSpPr>
          <p:nvPr/>
        </p:nvSpPr>
        <p:spPr>
          <a:xfrm>
            <a:off x="4458802" y="3814407"/>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Sales Revenue				600</a:t>
            </a:r>
          </a:p>
        </p:txBody>
      </p:sp>
      <p:sp>
        <p:nvSpPr>
          <p:cNvPr id="9" name="Content Placeholder 6">
            <a:extLst>
              <a:ext uri="{FF2B5EF4-FFF2-40B4-BE49-F238E27FC236}">
                <a16:creationId xmlns:a16="http://schemas.microsoft.com/office/drawing/2014/main" id="{3B9A7C8A-8A18-4542-20CB-B50930B136AE}"/>
              </a:ext>
            </a:extLst>
          </p:cNvPr>
          <p:cNvSpPr txBox="1">
            <a:spLocks/>
          </p:cNvSpPr>
          <p:nvPr/>
        </p:nvSpPr>
        <p:spPr>
          <a:xfrm>
            <a:off x="4254120" y="4112322"/>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Cost of Goods Sold	         300</a:t>
            </a:r>
          </a:p>
        </p:txBody>
      </p:sp>
      <p:sp>
        <p:nvSpPr>
          <p:cNvPr id="10" name="Content Placeholder 8">
            <a:extLst>
              <a:ext uri="{FF2B5EF4-FFF2-40B4-BE49-F238E27FC236}">
                <a16:creationId xmlns:a16="http://schemas.microsoft.com/office/drawing/2014/main" id="{0D9E1A0C-3AD2-D179-11EF-6F9B5D85ADDD}"/>
              </a:ext>
            </a:extLst>
          </p:cNvPr>
          <p:cNvSpPr txBox="1">
            <a:spLocks/>
          </p:cNvSpPr>
          <p:nvPr/>
        </p:nvSpPr>
        <p:spPr>
          <a:xfrm>
            <a:off x="4458802" y="4473657"/>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Inventory					300</a:t>
            </a:r>
          </a:p>
        </p:txBody>
      </p:sp>
    </p:spTree>
    <p:extLst>
      <p:ext uri="{BB962C8B-B14F-4D97-AF65-F5344CB8AC3E}">
        <p14:creationId xmlns:p14="http://schemas.microsoft.com/office/powerpoint/2010/main" val="319058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1528766" y="1202442"/>
            <a:ext cx="6086476" cy="595133"/>
          </a:xfrm>
        </p:spPr>
        <p:txBody>
          <a:bodyPr>
            <a:normAutofit/>
          </a:bodyPr>
          <a:lstStyle/>
          <a:p>
            <a:r>
              <a:rPr lang="en-US" dirty="0"/>
              <a:t>Sales Discounts (Periodic)</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1528398" y="1797574"/>
            <a:ext cx="6237740" cy="1307969"/>
          </a:xfrm>
        </p:spPr>
        <p:txBody>
          <a:bodyPr>
            <a:normAutofit/>
          </a:bodyPr>
          <a:lstStyle/>
          <a:p>
            <a:pPr marL="0" indent="0">
              <a:spcBef>
                <a:spcPts val="900"/>
              </a:spcBef>
              <a:buNone/>
            </a:pPr>
            <a:r>
              <a:rPr lang="en-US" altLang="en-US" sz="1950" b="1" dirty="0"/>
              <a:t>Illustration:</a:t>
            </a:r>
            <a:r>
              <a:rPr lang="en-US" altLang="en-US" sz="1950" dirty="0"/>
              <a:t> </a:t>
            </a:r>
            <a:r>
              <a:rPr lang="en-US" sz="1950" dirty="0"/>
              <a:t>On May 14, PW Audio Supply receives payment of €3,430 on account from Sauk Stereo. PW Audio honors the 2% cash discount and records the payment of Sauk’s account receivable in full as follows.</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1528765" y="3191318"/>
            <a:ext cx="881393" cy="392841"/>
          </a:xfrm>
        </p:spPr>
        <p:txBody>
          <a:bodyPr>
            <a:normAutofit/>
          </a:bodyPr>
          <a:lstStyle/>
          <a:p>
            <a:pPr marL="0" indent="0">
              <a:spcBef>
                <a:spcPts val="900"/>
              </a:spcBef>
              <a:buNone/>
            </a:pPr>
            <a:r>
              <a:rPr lang="en-US" altLang="en-US" sz="1800" dirty="0">
                <a:latin typeface="Calibri" panose="020F0502020204030204" pitchFamily="34" charset="0"/>
              </a:rPr>
              <a:t>May 14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2410158" y="3201297"/>
            <a:ext cx="5498932" cy="1224526"/>
          </a:xfrm>
        </p:spPr>
        <p:txBody>
          <a:bodyPr>
            <a:normAutofit fontScale="85000" lnSpcReduction="10000"/>
          </a:bodyPr>
          <a:lstStyle/>
          <a:p>
            <a:pPr marL="0" indent="0">
              <a:lnSpc>
                <a:spcPct val="100000"/>
              </a:lnSpc>
              <a:spcBef>
                <a:spcPts val="900"/>
              </a:spcBef>
              <a:buNone/>
            </a:pPr>
            <a:r>
              <a:rPr lang="en-US" sz="1950" dirty="0">
                <a:cs typeface="Arial" charset="0"/>
              </a:rPr>
              <a:t>Cash					</a:t>
            </a:r>
            <a:r>
              <a:rPr lang="en-US" altLang="en-US" sz="1950" dirty="0">
                <a:cs typeface="Arial" charset="0"/>
              </a:rPr>
              <a:t>		3,430</a:t>
            </a:r>
          </a:p>
          <a:p>
            <a:pPr marL="0" indent="0">
              <a:lnSpc>
                <a:spcPct val="100000"/>
              </a:lnSpc>
              <a:spcBef>
                <a:spcPts val="900"/>
              </a:spcBef>
              <a:buNone/>
              <a:tabLst>
                <a:tab pos="3902869" algn="l"/>
                <a:tab pos="4906566" algn="l"/>
              </a:tabLst>
            </a:pPr>
            <a:r>
              <a:rPr lang="en-US" sz="1950" dirty="0">
                <a:cs typeface="Arial" charset="0"/>
              </a:rPr>
              <a:t>Sales Discounts </a:t>
            </a:r>
            <a:r>
              <a:rPr lang="en-US" sz="1350" dirty="0"/>
              <a:t>(€3,500 × .02)</a:t>
            </a:r>
            <a:r>
              <a:rPr lang="en-US" sz="1950" dirty="0"/>
              <a:t>	70</a:t>
            </a:r>
          </a:p>
          <a:p>
            <a:pPr marL="0" indent="269081">
              <a:lnSpc>
                <a:spcPct val="100000"/>
              </a:lnSpc>
              <a:spcBef>
                <a:spcPts val="900"/>
              </a:spcBef>
              <a:buNone/>
            </a:pPr>
            <a:r>
              <a:rPr lang="en-US" sz="1950" dirty="0">
                <a:cs typeface="Arial" charset="0"/>
              </a:rPr>
              <a:t>Accounts Receivable </a:t>
            </a:r>
            <a:r>
              <a:rPr lang="en-US" sz="1350" dirty="0"/>
              <a:t>(€3,800 – €300) </a:t>
            </a:r>
            <a:r>
              <a:rPr lang="en-US" altLang="en-US" sz="1950" dirty="0">
                <a:cs typeface="Arial" charset="0"/>
              </a:rPr>
              <a:t>			3,500</a:t>
            </a:r>
            <a:endParaRPr lang="en-US" sz="1950" dirty="0"/>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7295278" y="5733792"/>
            <a:ext cx="398541" cy="260074"/>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14514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AE93-9A86-F16D-0BFE-FCF37E6E4DB4}"/>
              </a:ext>
            </a:extLst>
          </p:cNvPr>
          <p:cNvSpPr>
            <a:spLocks noGrp="1"/>
          </p:cNvSpPr>
          <p:nvPr>
            <p:ph type="title"/>
          </p:nvPr>
        </p:nvSpPr>
        <p:spPr>
          <a:xfrm>
            <a:off x="1528766" y="1202442"/>
            <a:ext cx="6086476" cy="885007"/>
          </a:xfrm>
        </p:spPr>
        <p:txBody>
          <a:bodyPr>
            <a:normAutofit fontScale="90000"/>
          </a:bodyPr>
          <a:lstStyle/>
          <a:p>
            <a:r>
              <a:rPr lang="en-US" sz="3300" dirty="0"/>
              <a:t>Comparison of Entries—Perpetual vs. Periodic </a:t>
            </a:r>
            <a:r>
              <a:rPr lang="en-US" sz="2700" b="0" dirty="0"/>
              <a:t>(1 of 2)</a:t>
            </a:r>
            <a:endParaRPr lang="en-IN" sz="2700" dirty="0"/>
          </a:p>
        </p:txBody>
      </p:sp>
      <p:pic>
        <p:nvPicPr>
          <p:cNvPr id="13" name="Picture Placeholder 13" descr="An illustration titled, Entries on Sauk Stereo’s Books, presents the transactions for perpetual and periodic inventory system in three columns, and the column headers are: Transaction, Perpetual Inventory System, and Periodic Inventory System. The data are as follows: Transaction, dated May 4 is recorded as, Purchase of merchandise on credit; Perpetual Inventory System: The debit part of the transaction is recorded by presenting the account name, Inventory, and its amount of 3,800 in the debit column. The second part of the transaction is illustrated by presenting the credit account name, Accounts Payable, slightly indented on the next line with its 3,800 amount in the credit column; Periodic Inventory System: The debit part of the transaction is recorded by presenting the account name, Purchases, and its amount of 3,800 in the debit column. The second part of the transaction is illustrated by presenting the credit account name, Accounts Payable, slightly indented on the next line with its 3,800 amount in the credit column; Transaction, dated May 6 is recorded as, Freight costs on purchases; Perpetual Inventory System: The debit part of the transaction is recorded by presenting the account name, Inventory, and its amount of 150 in the debit column. The second part of the transaction is illustrated by presenting the credit account name, Cash, slightly indented on the next line with its 150 amount in the credit column; Periodic Inventory System: The debit part of the transaction is recorded by presenting the account name, Freight-In, and its amount of 150 in the debit column. The second part of the transaction is illustrated by presenting the credit account name, Cash, slightly indented on the next line with its 150 amount in the credit column; Transaction, dated May 8 is recorded as, Purchase returns and allowances; Perpetual Inventory System: The debit part of the transaction is recorded by presenting the account name, Accounts Payable, and its amount of 300 in the debit column. The second part of the transaction is illustrated by presenting the credit account name, Inventory, slightly indented on the next line with its 300 amount in the credit column; Periodic Inventory System: The debit part of the transaction is recorded by presenting the account name, Accounts Payable, and its amount of 300 in the debit column. The second part of the transaction is illustrated by presenting the credit account name, Purchase Returns and Allowances, slightly indented on the next line with its 300 amount in the credit column; Transaction, dated May 14 is recorded as, Payment on account with a discount; Perpetual Inventory System: The debit part of the transaction is recorded by presenting the account name, Accounts Payable, and its amount of 3,500 in the debit column. The second part of the transaction is illustrated by presenting the credit account name, Cash, slightly indented on the next line with its 3,430 amount in the credit column. The third part of the transaction is illustrated by presenting the credit account name, Inventory, slightly indented on the next line with its 70 amount in the credit column; Periodic Inventory System: The debit part of the transaction is recorded by presenting the account name, Accounts Payable, and its amount of 3,500 in the debit column. The second part of the transaction is illustrated by presenting the credit account name, Cash, slightly indented on the next line with its 3,430 amount in the credit column. The third part of the transaction is illustrated by presenting the credit account name, Purchase Discounts, slightly indented on the next line with its 70 amount in the credit column.">
            <a:extLst>
              <a:ext uri="{FF2B5EF4-FFF2-40B4-BE49-F238E27FC236}">
                <a16:creationId xmlns:a16="http://schemas.microsoft.com/office/drawing/2014/main" id="{B89979FD-7647-8D8F-0976-158B17448246}"/>
              </a:ext>
            </a:extLst>
          </p:cNvPr>
          <p:cNvPicPr>
            <a:picLocks noGrp="1" noChangeAspect="1"/>
          </p:cNvPicPr>
          <p:nvPr>
            <p:ph type="pic" sz="quarter" idx="17"/>
          </p:nvPr>
        </p:nvPicPr>
        <p:blipFill>
          <a:blip r:embed="rId2"/>
          <a:stretch>
            <a:fillRect/>
          </a:stretch>
        </p:blipFill>
        <p:spPr>
          <a:xfrm>
            <a:off x="1407789" y="2303598"/>
            <a:ext cx="6328422" cy="2171278"/>
          </a:xfrm>
          <a:prstGeom prst="rect">
            <a:avLst/>
          </a:prstGeom>
        </p:spPr>
      </p:pic>
      <p:sp>
        <p:nvSpPr>
          <p:cNvPr id="3" name="Content Placeholder 2">
            <a:extLst>
              <a:ext uri="{FF2B5EF4-FFF2-40B4-BE49-F238E27FC236}">
                <a16:creationId xmlns:a16="http://schemas.microsoft.com/office/drawing/2014/main" id="{3B8FFF13-E63E-BDBD-B0FC-B438FE679630}"/>
              </a:ext>
            </a:extLst>
          </p:cNvPr>
          <p:cNvSpPr>
            <a:spLocks noGrp="1"/>
          </p:cNvSpPr>
          <p:nvPr>
            <p:ph sz="quarter" idx="12"/>
          </p:nvPr>
        </p:nvSpPr>
        <p:spPr>
          <a:xfrm>
            <a:off x="1435972" y="5101719"/>
            <a:ext cx="6207452" cy="577825"/>
          </a:xfrm>
        </p:spPr>
        <p:txBody>
          <a:bodyPr>
            <a:normAutofit/>
          </a:bodyPr>
          <a:lstStyle/>
          <a:p>
            <a:pPr marL="0" indent="0">
              <a:buNone/>
            </a:pPr>
            <a:r>
              <a:rPr lang="en-CA" sz="1500" b="1" dirty="0"/>
              <a:t>Illustration 5B.3: </a:t>
            </a:r>
            <a:r>
              <a:rPr lang="en-CA" sz="1500" dirty="0"/>
              <a:t>Comparison of entries for perpetual and periodic inventory systems</a:t>
            </a:r>
          </a:p>
        </p:txBody>
      </p:sp>
      <p:sp>
        <p:nvSpPr>
          <p:cNvPr id="17" name="Content Placeholder 5">
            <a:extLst>
              <a:ext uri="{FF2B5EF4-FFF2-40B4-BE49-F238E27FC236}">
                <a16:creationId xmlns:a16="http://schemas.microsoft.com/office/drawing/2014/main" id="{3A0D17B3-4F44-D079-F410-A8502DFA1A55}"/>
              </a:ext>
            </a:extLst>
          </p:cNvPr>
          <p:cNvSpPr>
            <a:spLocks noGrp="1"/>
          </p:cNvSpPr>
          <p:nvPr>
            <p:ph sz="quarter" idx="23"/>
          </p:nvPr>
        </p:nvSpPr>
        <p:spPr>
          <a:xfrm>
            <a:off x="7131844" y="5726907"/>
            <a:ext cx="561975" cy="273844"/>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88001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AE93-9A86-F16D-0BFE-FCF37E6E4DB4}"/>
              </a:ext>
            </a:extLst>
          </p:cNvPr>
          <p:cNvSpPr>
            <a:spLocks noGrp="1"/>
          </p:cNvSpPr>
          <p:nvPr>
            <p:ph type="title"/>
          </p:nvPr>
        </p:nvSpPr>
        <p:spPr>
          <a:xfrm>
            <a:off x="1528766" y="1202441"/>
            <a:ext cx="6086476" cy="842586"/>
          </a:xfrm>
        </p:spPr>
        <p:txBody>
          <a:bodyPr>
            <a:normAutofit fontScale="90000"/>
          </a:bodyPr>
          <a:lstStyle/>
          <a:p>
            <a:r>
              <a:rPr lang="en-US" sz="3300" dirty="0"/>
              <a:t>Comparison of Entries—Perpetual vs. Periodic </a:t>
            </a:r>
            <a:r>
              <a:rPr lang="en-US" sz="2700" b="0" dirty="0"/>
              <a:t>(2 of 2)</a:t>
            </a:r>
            <a:endParaRPr lang="en-IN" sz="2700" dirty="0"/>
          </a:p>
        </p:txBody>
      </p:sp>
      <p:pic>
        <p:nvPicPr>
          <p:cNvPr id="6" name="Picture Placeholder 5" descr="An illustration titled, Entries on P W Audio Supply’s Books, shows the transactions for perpetual and periodic inventory system in three columns, and the column headers are: Transaction, Perpetual Inventory System, and Periodic Inventory System. The data are as follows: Transaction, dated May 4 is recorded as, Sale of merchandise on credit; Perpetual Inventory System: The debit part of the transaction is recorded by presenting the account name, Accounts Receivable, and its amount of 3,800 in the debit column. The second part of the transaction is illustrated by presenting the credit account name, Sales Revenue, slightly indented on the next line with its 3,800 amount in the credit column; Periodic Inventory System: The debit part of the transaction is recorded by presenting the account name, Accounts Receivable, and its amount of 3,800 in the debit column. The second part of the transaction is illustrated by presenting the credit account name, Sales Revenue, slightly indented on the next line with its 3,800 amount in the credit column; Transaction, dated May 4 is recorded as, Sale of merchandise on credit; Perpetual Inventory System: The debit part of the transaction is recorded by presenting the account name, Cost of Goods Sold, and its amount of 2,400 in the debit column. The second part of the transaction is illustrated by presenting the credit account name, Inventory, slightly indented on the next line with its 2,400 amount in the credit column; Periodic Inventory System: No entry for cost of goods sold; Transaction, dated May 8 is recorded as, Return on merchandise sold; Perpetual Inventory System: The debit part of the transaction is recorded by presenting the account name, Sales Returns and Allowances, and its amount of 300 in the debit column. The second part of the transaction is illustrated by presenting the credit account name, Accounts Receivable, slightly indented on the next line with its 300 amount in the credit column; Periodic Inventory System: The debit part of the transaction is recorded by presenting the account name, Sales Returns and Allowances, and its amount of 300 in the debit column. The second part of the transaction is illustrated by presenting the credit account name, Accounts Receivable, slightly indented on the next line with its 300 amount in the credit column; Transaction, dated May 8 is recorded as, Return on merchandise sold; Perpetual Inventory System: The debit part of the transaction is recorded by presenting the account name, Inventory, and its amount of 140 in the debit column. The second part of the transaction is illustrated by presenting the credit account name, Cost of Goods Sold, slightly indented on the next line with its 140 amount in the credit column; Periodic Inventory System: No entry; Transaction, dated May 14 is recorded as, Cash received on account with a discount; Perpetual Inventory System: The debit part of the transaction is recorded by presenting the account name, Cash, and its amount of 3,430 in the debit column. The second part of the transaction is illustrated by presenting the debit account name, Sales Discounts, on the next line with its 70 amount in the debit column. The third part of the transaction is illustrated by presenting the credit account name, Accounts Receivable, slightly indented on the next line with its 3,500 amount in the credit column; Periodic Inventory System: The debit part of the transaction is recorded by presenting the account name, Cash, and its amount of 3,430 in the debit column. The second part of the transaction is illustrated by presenting the debit account name, Sales Discounts, on the next line with its 70 amount in the debit column. The third part of the transaction is illustrated by presenting the credit account name, Accounts Receivable, slightly indented on the next line with its 3,500 amount in the credit column.">
            <a:extLst>
              <a:ext uri="{FF2B5EF4-FFF2-40B4-BE49-F238E27FC236}">
                <a16:creationId xmlns:a16="http://schemas.microsoft.com/office/drawing/2014/main" id="{7CF556C1-BB06-0AA7-38A0-CEEF223674C2}"/>
              </a:ext>
            </a:extLst>
          </p:cNvPr>
          <p:cNvPicPr>
            <a:picLocks noGrp="1" noChangeAspect="1"/>
          </p:cNvPicPr>
          <p:nvPr>
            <p:ph type="pic" sz="quarter" idx="17"/>
          </p:nvPr>
        </p:nvPicPr>
        <p:blipFill rotWithShape="1">
          <a:blip r:embed="rId2"/>
          <a:stretch/>
        </p:blipFill>
        <p:spPr>
          <a:xfrm>
            <a:off x="1410228" y="2226580"/>
            <a:ext cx="6323544" cy="2517707"/>
          </a:xfrm>
          <a:prstGeom prst="rect">
            <a:avLst/>
          </a:prstGeom>
        </p:spPr>
      </p:pic>
      <p:sp>
        <p:nvSpPr>
          <p:cNvPr id="3" name="Content Placeholder 2">
            <a:extLst>
              <a:ext uri="{FF2B5EF4-FFF2-40B4-BE49-F238E27FC236}">
                <a16:creationId xmlns:a16="http://schemas.microsoft.com/office/drawing/2014/main" id="{3B8FFF13-E63E-BDBD-B0FC-B438FE679630}"/>
              </a:ext>
            </a:extLst>
          </p:cNvPr>
          <p:cNvSpPr>
            <a:spLocks noGrp="1"/>
          </p:cNvSpPr>
          <p:nvPr>
            <p:ph sz="quarter" idx="12"/>
          </p:nvPr>
        </p:nvSpPr>
        <p:spPr>
          <a:xfrm>
            <a:off x="1532356" y="5155642"/>
            <a:ext cx="6205013" cy="526433"/>
          </a:xfrm>
        </p:spPr>
        <p:txBody>
          <a:bodyPr>
            <a:normAutofit lnSpcReduction="10000"/>
          </a:bodyPr>
          <a:lstStyle/>
          <a:p>
            <a:pPr marL="0" indent="0">
              <a:buNone/>
            </a:pPr>
            <a:r>
              <a:rPr lang="en-CA" sz="1500" b="1" dirty="0"/>
              <a:t>Illustration 5B.3: </a:t>
            </a:r>
            <a:r>
              <a:rPr lang="en-CA" sz="1500" dirty="0"/>
              <a:t>Comparison of entries for perpetual and periodic inventory systems</a:t>
            </a:r>
          </a:p>
        </p:txBody>
      </p:sp>
      <p:sp>
        <p:nvSpPr>
          <p:cNvPr id="13" name="Content Placeholder 5">
            <a:extLst>
              <a:ext uri="{FF2B5EF4-FFF2-40B4-BE49-F238E27FC236}">
                <a16:creationId xmlns:a16="http://schemas.microsoft.com/office/drawing/2014/main" id="{F3D3D251-F5A6-A862-3C0A-18F01237609E}"/>
              </a:ext>
            </a:extLst>
          </p:cNvPr>
          <p:cNvSpPr>
            <a:spLocks noGrp="1"/>
          </p:cNvSpPr>
          <p:nvPr>
            <p:ph sz="quarter" idx="23"/>
          </p:nvPr>
        </p:nvSpPr>
        <p:spPr>
          <a:xfrm>
            <a:off x="7131844" y="5726907"/>
            <a:ext cx="561975" cy="273844"/>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372956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6</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Inventories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2929448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buNone/>
            </a:pPr>
            <a:r>
              <a:rPr lang="en-US" b="1" dirty="0">
                <a:solidFill>
                  <a:schemeClr val="accent2"/>
                </a:solidFill>
              </a:rPr>
              <a:t>Learning Objectives</a:t>
            </a:r>
          </a:p>
          <a:p>
            <a:pPr marL="717550" indent="-717550">
              <a:buNone/>
            </a:pPr>
            <a:r>
              <a:rPr lang="en-US" b="1" dirty="0">
                <a:solidFill>
                  <a:schemeClr val="accent2"/>
                </a:solidFill>
              </a:rPr>
              <a:t>LO 1</a:t>
            </a:r>
            <a:r>
              <a:rPr lang="en-US" dirty="0"/>
              <a:t> Discuss how to classify and determine inventory.</a:t>
            </a:r>
          </a:p>
          <a:p>
            <a:pPr marL="717550" indent="-717550">
              <a:buNone/>
            </a:pPr>
            <a:r>
              <a:rPr lang="en-US" b="1" dirty="0">
                <a:solidFill>
                  <a:schemeClr val="accent2"/>
                </a:solidFill>
              </a:rPr>
              <a:t>LO 2</a:t>
            </a:r>
            <a:r>
              <a:rPr lang="en-US" b="0" baseline="0" dirty="0">
                <a:solidFill>
                  <a:schemeClr val="tx1"/>
                </a:solidFill>
              </a:rPr>
              <a:t> </a:t>
            </a:r>
            <a:r>
              <a:rPr lang="en-US" dirty="0"/>
              <a:t>Apply inventory cost flow methods and discuss their financial effects.</a:t>
            </a:r>
          </a:p>
          <a:p>
            <a:pPr marL="717550" indent="-717550">
              <a:buNone/>
            </a:pPr>
            <a:r>
              <a:rPr lang="en-US" b="1" dirty="0">
                <a:solidFill>
                  <a:schemeClr val="accent2"/>
                </a:solidFill>
              </a:rPr>
              <a:t>LO 3</a:t>
            </a:r>
            <a:r>
              <a:rPr lang="en-US" b="0" baseline="0" dirty="0">
                <a:solidFill>
                  <a:schemeClr val="tx1"/>
                </a:solidFill>
              </a:rPr>
              <a:t> </a:t>
            </a:r>
            <a:r>
              <a:rPr lang="en-US" dirty="0"/>
              <a:t>Indicate the effects of inventory errors on the financial statements.</a:t>
            </a:r>
          </a:p>
          <a:p>
            <a:pPr marL="717550" indent="-717550">
              <a:buNone/>
            </a:pPr>
            <a:r>
              <a:rPr lang="en-US" b="1" dirty="0">
                <a:solidFill>
                  <a:schemeClr val="accent2"/>
                </a:solidFill>
              </a:rPr>
              <a:t>LO 4</a:t>
            </a:r>
            <a:r>
              <a:rPr lang="en-US" b="0" baseline="0" dirty="0">
                <a:solidFill>
                  <a:schemeClr val="tx1"/>
                </a:solidFill>
              </a:rPr>
              <a:t> </a:t>
            </a:r>
            <a:r>
              <a:rPr lang="en-US" dirty="0"/>
              <a:t>Explain the statement presentation and analysis of inventory.</a:t>
            </a:r>
          </a:p>
        </p:txBody>
      </p:sp>
    </p:spTree>
    <p:extLst>
      <p:ext uri="{BB962C8B-B14F-4D97-AF65-F5344CB8AC3E}">
        <p14:creationId xmlns:p14="http://schemas.microsoft.com/office/powerpoint/2010/main" val="311344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22950"/>
            <a:ext cx="8441757" cy="1812100"/>
          </a:xfrm>
        </p:spPr>
        <p:txBody>
          <a:bodyPr>
            <a:noAutofit/>
          </a:bodyPr>
          <a:lstStyle/>
          <a:p>
            <a:r>
              <a:rPr lang="en-GB" dirty="0"/>
              <a:t>Learning Objective 1</a:t>
            </a:r>
            <a:br>
              <a:rPr lang="en-GB" dirty="0"/>
            </a:br>
            <a:r>
              <a:rPr lang="en-US" dirty="0"/>
              <a:t>Discuss How to Classify and Determine Inventory.</a:t>
            </a:r>
            <a:endParaRPr lang="en-IN" dirty="0"/>
          </a:p>
        </p:txBody>
      </p:sp>
      <p:sp>
        <p:nvSpPr>
          <p:cNvPr id="4" name="Content Placeholder 5">
            <a:extLst>
              <a:ext uri="{FF2B5EF4-FFF2-40B4-BE49-F238E27FC236}">
                <a16:creationId xmlns:a16="http://schemas.microsoft.com/office/drawing/2014/main" id="{4C428038-4562-DE09-6A15-769CD9A117CC}"/>
              </a:ext>
            </a:extLst>
          </p:cNvPr>
          <p:cNvSpPr>
            <a:spLocks noGrp="1"/>
          </p:cNvSpPr>
          <p:nvPr>
            <p:ph sz="quarter" idx="24"/>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34C767-F9A6-8385-F7EB-349924930E31}"/>
              </a:ext>
            </a:extLst>
          </p:cNvPr>
          <p:cNvSpPr>
            <a:spLocks noGrp="1"/>
          </p:cNvSpPr>
          <p:nvPr>
            <p:ph type="title"/>
          </p:nvPr>
        </p:nvSpPr>
        <p:spPr/>
        <p:txBody>
          <a:bodyPr/>
          <a:lstStyle/>
          <a:p>
            <a:r>
              <a:rPr lang="en-IN" dirty="0"/>
              <a:t>Classifying Inventory</a:t>
            </a:r>
          </a:p>
        </p:txBody>
      </p:sp>
      <p:sp>
        <p:nvSpPr>
          <p:cNvPr id="13" name="Content Placeholder 2">
            <a:extLst>
              <a:ext uri="{FF2B5EF4-FFF2-40B4-BE49-F238E27FC236}">
                <a16:creationId xmlns:a16="http://schemas.microsoft.com/office/drawing/2014/main" id="{CDED5966-C508-F9BD-5D33-EB6EE10C3E1E}"/>
              </a:ext>
            </a:extLst>
          </p:cNvPr>
          <p:cNvSpPr>
            <a:spLocks noGrp="1"/>
          </p:cNvSpPr>
          <p:nvPr>
            <p:ph sz="quarter" idx="12"/>
          </p:nvPr>
        </p:nvSpPr>
        <p:spPr>
          <a:xfrm>
            <a:off x="488679" y="1357127"/>
            <a:ext cx="3700298" cy="1049518"/>
          </a:xfrm>
          <a:ln w="19050">
            <a:solidFill>
              <a:schemeClr val="tx1"/>
            </a:solidFill>
          </a:ln>
        </p:spPr>
        <p:txBody>
          <a:bodyPr wrap="square">
            <a:spAutoFit/>
          </a:bodyPr>
          <a:lstStyle/>
          <a:p>
            <a:pPr marL="0" indent="0" algn="ctr">
              <a:buNone/>
            </a:pPr>
            <a:r>
              <a:rPr lang="en-US" altLang="en-US" b="1" dirty="0"/>
              <a:t>Merchandising Company</a:t>
            </a:r>
            <a:endParaRPr lang="en-US" dirty="0"/>
          </a:p>
        </p:txBody>
      </p:sp>
      <p:sp>
        <p:nvSpPr>
          <p:cNvPr id="9" name="Content Placeholder 5">
            <a:extLst>
              <a:ext uri="{FF2B5EF4-FFF2-40B4-BE49-F238E27FC236}">
                <a16:creationId xmlns:a16="http://schemas.microsoft.com/office/drawing/2014/main" id="{4AFE58C4-5448-C0D8-F0B0-2D45C8E84FDE}"/>
              </a:ext>
            </a:extLst>
          </p:cNvPr>
          <p:cNvSpPr>
            <a:spLocks noGrp="1"/>
          </p:cNvSpPr>
          <p:nvPr>
            <p:ph sz="quarter" idx="18"/>
          </p:nvPr>
        </p:nvSpPr>
        <p:spPr>
          <a:xfrm>
            <a:off x="474638" y="2666207"/>
            <a:ext cx="3346475" cy="1653545"/>
          </a:xfrm>
        </p:spPr>
        <p:txBody>
          <a:bodyPr>
            <a:normAutofit/>
          </a:bodyPr>
          <a:lstStyle/>
          <a:p>
            <a:pPr marL="0" lvl="0" indent="0">
              <a:buNone/>
            </a:pPr>
            <a:r>
              <a:rPr lang="en-US" altLang="en-US" b="1" dirty="0">
                <a:latin typeface="Calibri" panose="020F0502020204030204" pitchFamily="34" charset="0"/>
                <a:cs typeface="Calibri" panose="020F0502020204030204" pitchFamily="34" charset="0"/>
              </a:rPr>
              <a:t>One Classification:</a:t>
            </a:r>
          </a:p>
          <a:p>
            <a:pPr marL="685800" indent="-457200"/>
            <a:r>
              <a:rPr lang="en-US" altLang="en-US" b="1" dirty="0">
                <a:latin typeface="Calibri" panose="020F0502020204030204" pitchFamily="34" charset="0"/>
                <a:cs typeface="Calibri" panose="020F0502020204030204" pitchFamily="34" charset="0"/>
              </a:rPr>
              <a:t>Merchandise Inventory</a:t>
            </a:r>
            <a:endParaRPr lang="en-US" dirty="0"/>
          </a:p>
        </p:txBody>
      </p:sp>
      <p:sp>
        <p:nvSpPr>
          <p:cNvPr id="10" name="Content Placeholder 6">
            <a:extLst>
              <a:ext uri="{FF2B5EF4-FFF2-40B4-BE49-F238E27FC236}">
                <a16:creationId xmlns:a16="http://schemas.microsoft.com/office/drawing/2014/main" id="{D4AF453C-79DF-1096-EF1F-CA6C9C90DD45}"/>
              </a:ext>
            </a:extLst>
          </p:cNvPr>
          <p:cNvSpPr>
            <a:spLocks noGrp="1"/>
          </p:cNvSpPr>
          <p:nvPr>
            <p:ph sz="quarter" idx="20"/>
          </p:nvPr>
        </p:nvSpPr>
        <p:spPr>
          <a:xfrm>
            <a:off x="4567348" y="1381056"/>
            <a:ext cx="3304298" cy="1050195"/>
          </a:xfrm>
          <a:ln w="19050">
            <a:solidFill>
              <a:schemeClr val="tx1"/>
            </a:solidFill>
          </a:ln>
        </p:spPr>
        <p:txBody>
          <a:bodyPr wrap="square">
            <a:spAutoFit/>
          </a:bodyPr>
          <a:lstStyle/>
          <a:p>
            <a:pPr marL="0" indent="0" algn="ctr">
              <a:buNone/>
            </a:pPr>
            <a:r>
              <a:rPr lang="en-US" altLang="en-US" b="1" dirty="0">
                <a:latin typeface="Calibri" panose="020F0502020204030204" pitchFamily="34" charset="0"/>
                <a:cs typeface="Calibri" panose="020F0502020204030204" pitchFamily="34" charset="0"/>
              </a:rPr>
              <a:t>Manufacturing Company</a:t>
            </a:r>
            <a:endParaRPr lang="en-US" dirty="0"/>
          </a:p>
        </p:txBody>
      </p:sp>
      <p:sp>
        <p:nvSpPr>
          <p:cNvPr id="14" name="Content Placeholder 7">
            <a:extLst>
              <a:ext uri="{FF2B5EF4-FFF2-40B4-BE49-F238E27FC236}">
                <a16:creationId xmlns:a16="http://schemas.microsoft.com/office/drawing/2014/main" id="{CD9A77D6-20C1-E223-E031-5A2FBC444984}"/>
              </a:ext>
            </a:extLst>
          </p:cNvPr>
          <p:cNvSpPr>
            <a:spLocks noGrp="1"/>
          </p:cNvSpPr>
          <p:nvPr>
            <p:ph sz="quarter" idx="21"/>
          </p:nvPr>
        </p:nvSpPr>
        <p:spPr>
          <a:xfrm>
            <a:off x="4567348" y="2702719"/>
            <a:ext cx="3304298" cy="1984896"/>
          </a:xfrm>
        </p:spPr>
        <p:txBody>
          <a:bodyPr>
            <a:normAutofit/>
          </a:bodyPr>
          <a:lstStyle/>
          <a:p>
            <a:pPr marL="0" indent="0">
              <a:buNone/>
            </a:pPr>
            <a:r>
              <a:rPr lang="en-US" altLang="en-US" b="1" dirty="0">
                <a:latin typeface="Calibri" panose="020F0502020204030204" pitchFamily="34" charset="0"/>
                <a:cs typeface="Calibri" panose="020F0502020204030204" pitchFamily="34" charset="0"/>
              </a:rPr>
              <a:t>Three Classifications:</a:t>
            </a:r>
          </a:p>
          <a:p>
            <a:pPr marL="630238" indent="-401638">
              <a:buClr>
                <a:schemeClr val="accent2"/>
              </a:buClr>
              <a:buFont typeface="Arial" panose="020B0604020202020204" pitchFamily="34" charset="0"/>
              <a:buChar char="•"/>
            </a:pPr>
            <a:r>
              <a:rPr lang="en-US" b="1" dirty="0">
                <a:solidFill>
                  <a:srgbClr val="00007F"/>
                </a:solidFill>
                <a:latin typeface="Calibri" panose="020F0502020204030204" pitchFamily="34" charset="0"/>
              </a:rPr>
              <a:t>Raw Materials</a:t>
            </a:r>
            <a:endParaRPr lang="en-US" dirty="0">
              <a:solidFill>
                <a:srgbClr val="00007F"/>
              </a:solidFill>
              <a:latin typeface="Calibri" panose="020F0502020204030204" pitchFamily="34" charset="0"/>
            </a:endParaRPr>
          </a:p>
          <a:p>
            <a:pPr marL="630238" indent="-401638">
              <a:buClr>
                <a:schemeClr val="accent2"/>
              </a:buClr>
              <a:buFont typeface="Arial" panose="020B0604020202020204" pitchFamily="34" charset="0"/>
              <a:buChar char="•"/>
            </a:pPr>
            <a:r>
              <a:rPr lang="en-US" b="1" dirty="0">
                <a:solidFill>
                  <a:srgbClr val="00007F"/>
                </a:solidFill>
                <a:latin typeface="Calibri" panose="020F0502020204030204" pitchFamily="34" charset="0"/>
              </a:rPr>
              <a:t>Work in Process</a:t>
            </a:r>
            <a:endParaRPr lang="en-US" dirty="0">
              <a:solidFill>
                <a:srgbClr val="00007F"/>
              </a:solidFill>
              <a:latin typeface="Calibri" panose="020F0502020204030204" pitchFamily="34" charset="0"/>
            </a:endParaRPr>
          </a:p>
          <a:p>
            <a:pPr marL="630238" indent="-401638">
              <a:buClr>
                <a:schemeClr val="accent2"/>
              </a:buClr>
              <a:buFont typeface="Arial" panose="020B0604020202020204" pitchFamily="34" charset="0"/>
              <a:buChar char="•"/>
            </a:pPr>
            <a:r>
              <a:rPr lang="en-US" b="1" dirty="0">
                <a:solidFill>
                  <a:srgbClr val="00007F"/>
                </a:solidFill>
                <a:latin typeface="Calibri" panose="020F0502020204030204" pitchFamily="34" charset="0"/>
              </a:rPr>
              <a:t>Finished Goods</a:t>
            </a:r>
            <a:endParaRPr lang="en-US" dirty="0">
              <a:solidFill>
                <a:srgbClr val="00007F"/>
              </a:solidFill>
              <a:latin typeface="Calibri" panose="020F0502020204030204" pitchFamily="34" charset="0"/>
            </a:endParaRPr>
          </a:p>
        </p:txBody>
      </p:sp>
      <p:sp>
        <p:nvSpPr>
          <p:cNvPr id="15" name="Content Placeholder 8">
            <a:extLst>
              <a:ext uri="{FF2B5EF4-FFF2-40B4-BE49-F238E27FC236}">
                <a16:creationId xmlns:a16="http://schemas.microsoft.com/office/drawing/2014/main" id="{09468B29-DE9C-82F2-2A61-90A44C387430}"/>
              </a:ext>
            </a:extLst>
          </p:cNvPr>
          <p:cNvSpPr>
            <a:spLocks noGrp="1"/>
          </p:cNvSpPr>
          <p:nvPr>
            <p:ph sz="quarter" idx="23"/>
          </p:nvPr>
        </p:nvSpPr>
        <p:spPr>
          <a:xfrm>
            <a:off x="410810" y="4871928"/>
            <a:ext cx="8115300" cy="1402748"/>
          </a:xfrm>
        </p:spPr>
        <p:txBody>
          <a:bodyPr>
            <a:normAutofit/>
          </a:bodyPr>
          <a:lstStyle/>
          <a:p>
            <a:pPr marL="0" indent="0">
              <a:lnSpc>
                <a:spcPct val="100000"/>
              </a:lnSpc>
              <a:spcBef>
                <a:spcPts val="624"/>
              </a:spcBef>
              <a:buNone/>
            </a:pPr>
            <a:r>
              <a:rPr lang="en-US" sz="2400" b="1" dirty="0">
                <a:latin typeface="Calibri" panose="020F0502020204030204" pitchFamily="34" charset="0"/>
              </a:rPr>
              <a:t>Helpful Hint </a:t>
            </a:r>
          </a:p>
          <a:p>
            <a:pPr marL="0" indent="0">
              <a:lnSpc>
                <a:spcPct val="100000"/>
              </a:lnSpc>
              <a:spcBef>
                <a:spcPts val="624"/>
              </a:spcBef>
              <a:buNone/>
            </a:pPr>
            <a:r>
              <a:rPr lang="en-US" sz="2400" dirty="0">
                <a:latin typeface="Calibri" panose="020F0502020204030204" pitchFamily="34" charset="0"/>
              </a:rPr>
              <a:t>Regardless of the classification, companies report all inventories under Current Assets on the statement of financial position.</a:t>
            </a:r>
          </a:p>
        </p:txBody>
      </p:sp>
      <p:sp>
        <p:nvSpPr>
          <p:cNvPr id="8" name="Content Placeholder 5">
            <a:extLst>
              <a:ext uri="{FF2B5EF4-FFF2-40B4-BE49-F238E27FC236}">
                <a16:creationId xmlns:a16="http://schemas.microsoft.com/office/drawing/2014/main" id="{F741E504-7CBE-7152-2008-CF96D7510F2B}"/>
              </a:ext>
            </a:extLst>
          </p:cNvPr>
          <p:cNvSpPr>
            <a:spLocks noGrp="1"/>
          </p:cNvSpPr>
          <p:nvPr>
            <p:ph sz="quarter" idx="24"/>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677595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260C95-F841-BC00-E055-269DBA71F86B}"/>
              </a:ext>
            </a:extLst>
          </p:cNvPr>
          <p:cNvSpPr>
            <a:spLocks noGrp="1"/>
          </p:cNvSpPr>
          <p:nvPr>
            <p:ph type="title"/>
          </p:nvPr>
        </p:nvSpPr>
        <p:spPr/>
        <p:txBody>
          <a:bodyPr>
            <a:normAutofit fontScale="90000"/>
          </a:bodyPr>
          <a:lstStyle/>
          <a:p>
            <a:r>
              <a:rPr lang="en-IN" dirty="0"/>
              <a:t>Sample Composition of Inventory</a:t>
            </a:r>
            <a:br>
              <a:rPr lang="en-IN" dirty="0"/>
            </a:br>
            <a:r>
              <a:rPr lang="en-IN" dirty="0"/>
              <a:t>Tesla</a:t>
            </a:r>
          </a:p>
        </p:txBody>
      </p:sp>
      <p:sp>
        <p:nvSpPr>
          <p:cNvPr id="9" name="Content Placeholder 8">
            <a:extLst>
              <a:ext uri="{FF2B5EF4-FFF2-40B4-BE49-F238E27FC236}">
                <a16:creationId xmlns:a16="http://schemas.microsoft.com/office/drawing/2014/main" id="{E95C15BB-BFB9-8BA0-D269-4A308BB216C4}"/>
              </a:ext>
            </a:extLst>
          </p:cNvPr>
          <p:cNvSpPr>
            <a:spLocks noGrp="1"/>
          </p:cNvSpPr>
          <p:nvPr>
            <p:ph sz="quarter" idx="18"/>
          </p:nvPr>
        </p:nvSpPr>
        <p:spPr>
          <a:xfrm>
            <a:off x="322263" y="4802636"/>
            <a:ext cx="8037512" cy="437419"/>
          </a:xfrm>
        </p:spPr>
        <p:txBody>
          <a:bodyPr>
            <a:normAutofit fontScale="70000" lnSpcReduction="20000"/>
          </a:bodyPr>
          <a:lstStyle/>
          <a:p>
            <a:pPr marL="0" indent="0">
              <a:buNone/>
            </a:pPr>
            <a:r>
              <a:rPr lang="en-CA" sz="2000" b="1" dirty="0"/>
              <a:t>https://www.sec.gov/Archives/edgar/data/1318605/000095017023001409/tsla-20221231.htm#financial_statements</a:t>
            </a:r>
            <a:endParaRPr lang="en-CA" sz="2000" dirty="0"/>
          </a:p>
        </p:txBody>
      </p:sp>
      <p:sp>
        <p:nvSpPr>
          <p:cNvPr id="14" name="Content Placeholder 5">
            <a:extLst>
              <a:ext uri="{FF2B5EF4-FFF2-40B4-BE49-F238E27FC236}">
                <a16:creationId xmlns:a16="http://schemas.microsoft.com/office/drawing/2014/main" id="{D96DCD62-7150-BF38-68A0-1B42A2F2A524}"/>
              </a:ext>
            </a:extLst>
          </p:cNvPr>
          <p:cNvSpPr>
            <a:spLocks noGrp="1"/>
          </p:cNvSpPr>
          <p:nvPr>
            <p:ph sz="quarter" idx="24"/>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pic>
        <p:nvPicPr>
          <p:cNvPr id="5" name="Picture 4">
            <a:extLst>
              <a:ext uri="{FF2B5EF4-FFF2-40B4-BE49-F238E27FC236}">
                <a16:creationId xmlns:a16="http://schemas.microsoft.com/office/drawing/2014/main" id="{DD26CC03-F95E-B9D6-CF20-1A5BAC4C067A}"/>
              </a:ext>
            </a:extLst>
          </p:cNvPr>
          <p:cNvPicPr>
            <a:picLocks noChangeAspect="1"/>
          </p:cNvPicPr>
          <p:nvPr/>
        </p:nvPicPr>
        <p:blipFill rotWithShape="1">
          <a:blip r:embed="rId2"/>
          <a:srcRect l="50000" t="26231" r="8576" b="40744"/>
          <a:stretch/>
        </p:blipFill>
        <p:spPr>
          <a:xfrm>
            <a:off x="322263" y="1461829"/>
            <a:ext cx="8530285" cy="2469147"/>
          </a:xfrm>
          <a:prstGeom prst="rect">
            <a:avLst/>
          </a:prstGeom>
        </p:spPr>
      </p:pic>
    </p:spTree>
    <p:extLst>
      <p:ext uri="{BB962C8B-B14F-4D97-AF65-F5344CB8AC3E}">
        <p14:creationId xmlns:p14="http://schemas.microsoft.com/office/powerpoint/2010/main" val="508141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260C95-F841-BC00-E055-269DBA71F86B}"/>
              </a:ext>
            </a:extLst>
          </p:cNvPr>
          <p:cNvSpPr>
            <a:spLocks noGrp="1"/>
          </p:cNvSpPr>
          <p:nvPr>
            <p:ph type="title"/>
          </p:nvPr>
        </p:nvSpPr>
        <p:spPr/>
        <p:txBody>
          <a:bodyPr>
            <a:normAutofit fontScale="90000"/>
          </a:bodyPr>
          <a:lstStyle/>
          <a:p>
            <a:r>
              <a:rPr lang="en-IN" dirty="0"/>
              <a:t>Sample Composition of Inventory</a:t>
            </a:r>
            <a:br>
              <a:rPr lang="en-IN" dirty="0"/>
            </a:br>
            <a:r>
              <a:rPr lang="en-US" altLang="zh-CN" dirty="0"/>
              <a:t>Maotai</a:t>
            </a:r>
            <a:endParaRPr lang="en-IN" dirty="0"/>
          </a:p>
        </p:txBody>
      </p:sp>
      <p:sp>
        <p:nvSpPr>
          <p:cNvPr id="14" name="Content Placeholder 5">
            <a:extLst>
              <a:ext uri="{FF2B5EF4-FFF2-40B4-BE49-F238E27FC236}">
                <a16:creationId xmlns:a16="http://schemas.microsoft.com/office/drawing/2014/main" id="{D96DCD62-7150-BF38-68A0-1B42A2F2A524}"/>
              </a:ext>
            </a:extLst>
          </p:cNvPr>
          <p:cNvSpPr>
            <a:spLocks noGrp="1"/>
          </p:cNvSpPr>
          <p:nvPr>
            <p:ph sz="quarter" idx="24"/>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pic>
        <p:nvPicPr>
          <p:cNvPr id="3" name="Picture 2">
            <a:extLst>
              <a:ext uri="{FF2B5EF4-FFF2-40B4-BE49-F238E27FC236}">
                <a16:creationId xmlns:a16="http://schemas.microsoft.com/office/drawing/2014/main" id="{E0560881-92B6-6E1A-A4DA-A484169EBD87}"/>
              </a:ext>
            </a:extLst>
          </p:cNvPr>
          <p:cNvPicPr>
            <a:picLocks noChangeAspect="1"/>
          </p:cNvPicPr>
          <p:nvPr/>
        </p:nvPicPr>
        <p:blipFill rotWithShape="1">
          <a:blip r:embed="rId2"/>
          <a:srcRect l="58803" t="21673" r="9317" b="45302"/>
          <a:stretch/>
        </p:blipFill>
        <p:spPr>
          <a:xfrm>
            <a:off x="408232" y="2103558"/>
            <a:ext cx="7882416" cy="2296504"/>
          </a:xfrm>
          <a:prstGeom prst="rect">
            <a:avLst/>
          </a:prstGeom>
        </p:spPr>
      </p:pic>
    </p:spTree>
    <p:extLst>
      <p:ext uri="{BB962C8B-B14F-4D97-AF65-F5344CB8AC3E}">
        <p14:creationId xmlns:p14="http://schemas.microsoft.com/office/powerpoint/2010/main" val="2649208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Determining Inventory Quantities</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pPr marL="0" indent="0">
              <a:buNone/>
            </a:pPr>
            <a:r>
              <a:rPr lang="en-US" b="1" dirty="0"/>
              <a:t>Physical Inventory taken for two reasons:</a:t>
            </a:r>
          </a:p>
          <a:p>
            <a:pPr marL="0" indent="0">
              <a:buNone/>
            </a:pPr>
            <a:r>
              <a:rPr lang="en-US" b="1" dirty="0"/>
              <a:t>Perpetual System</a:t>
            </a:r>
          </a:p>
          <a:p>
            <a:pPr marL="514350" indent="-514350">
              <a:buFont typeface="+mj-lt"/>
              <a:buAutoNum type="arabicPeriod"/>
            </a:pPr>
            <a:r>
              <a:rPr lang="en-US" dirty="0"/>
              <a:t>Check accuracy of inventory records.</a:t>
            </a:r>
          </a:p>
          <a:p>
            <a:pPr marL="514350" indent="-514350">
              <a:buFont typeface="+mj-lt"/>
              <a:buAutoNum type="arabicPeriod"/>
            </a:pPr>
            <a:r>
              <a:rPr lang="en-US" dirty="0"/>
              <a:t>Determine amount of inventory lost due to wasted raw materials, shoplifting, or employee theft.</a:t>
            </a:r>
          </a:p>
          <a:p>
            <a:pPr marL="0" indent="0">
              <a:buNone/>
            </a:pPr>
            <a:r>
              <a:rPr lang="en-US" b="1" dirty="0"/>
              <a:t>Periodic System</a:t>
            </a:r>
          </a:p>
          <a:p>
            <a:pPr marL="514350" indent="-514350">
              <a:buFont typeface="+mj-lt"/>
              <a:buAutoNum type="arabicPeriod"/>
            </a:pPr>
            <a:r>
              <a:rPr lang="en-US" dirty="0"/>
              <a:t>Determine the inventory on hand.</a:t>
            </a:r>
          </a:p>
          <a:p>
            <a:pPr marL="514350" indent="-514350">
              <a:buFont typeface="+mj-lt"/>
              <a:buAutoNum type="arabicPeriod"/>
            </a:pPr>
            <a:r>
              <a:rPr lang="en-US" dirty="0"/>
              <a:t>Determine the cost of goods sold for the period.</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81949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normAutofit fontScale="90000"/>
          </a:bodyPr>
          <a:lstStyle/>
          <a:p>
            <a:r>
              <a:rPr lang="en-IN" dirty="0"/>
              <a:t>Entries to Record </a:t>
            </a:r>
            <a:r>
              <a:rPr lang="en-US" altLang="zh-CN" dirty="0"/>
              <a:t>purchase of inventory (</a:t>
            </a:r>
            <a:r>
              <a:rPr lang="en-US" dirty="0"/>
              <a:t>Perpetual System)</a:t>
            </a:r>
            <a:endParaRPr lang="en-IN" dirty="0"/>
          </a:p>
        </p:txBody>
      </p:sp>
      <p:sp>
        <p:nvSpPr>
          <p:cNvPr id="18" name="Content Placeholder 6">
            <a:extLst>
              <a:ext uri="{FF2B5EF4-FFF2-40B4-BE49-F238E27FC236}">
                <a16:creationId xmlns:a16="http://schemas.microsoft.com/office/drawing/2014/main" id="{633FF2D2-71FB-81DA-9012-19E20C780086}"/>
              </a:ext>
            </a:extLst>
          </p:cNvPr>
          <p:cNvSpPr>
            <a:spLocks noGrp="1"/>
          </p:cNvSpPr>
          <p:nvPr>
            <p:ph sz="quarter" idx="21"/>
          </p:nvPr>
        </p:nvSpPr>
        <p:spPr>
          <a:xfrm>
            <a:off x="1757379" y="2444224"/>
            <a:ext cx="3237376" cy="367952"/>
          </a:xfrm>
        </p:spPr>
        <p:txBody>
          <a:bodyPr>
            <a:normAutofit fontScale="70000" lnSpcReduction="20000"/>
          </a:bodyPr>
          <a:lstStyle/>
          <a:p>
            <a:pPr marL="0" indent="0">
              <a:buNone/>
            </a:pPr>
            <a:r>
              <a:rPr lang="en-US" sz="1800" dirty="0"/>
              <a:t>Inventory			        XXX</a:t>
            </a:r>
          </a:p>
        </p:txBody>
      </p:sp>
      <p:sp>
        <p:nvSpPr>
          <p:cNvPr id="20" name="Content Placeholder 8">
            <a:extLst>
              <a:ext uri="{FF2B5EF4-FFF2-40B4-BE49-F238E27FC236}">
                <a16:creationId xmlns:a16="http://schemas.microsoft.com/office/drawing/2014/main" id="{6848A384-06E4-A158-09D2-FE4E196C6F3F}"/>
              </a:ext>
            </a:extLst>
          </p:cNvPr>
          <p:cNvSpPr>
            <a:spLocks noGrp="1"/>
          </p:cNvSpPr>
          <p:nvPr>
            <p:ph sz="quarter" idx="23"/>
          </p:nvPr>
        </p:nvSpPr>
        <p:spPr>
          <a:xfrm>
            <a:off x="1962061" y="2805559"/>
            <a:ext cx="3976870" cy="273844"/>
          </a:xfrm>
        </p:spPr>
        <p:txBody>
          <a:bodyPr>
            <a:noAutofit/>
          </a:bodyPr>
          <a:lstStyle/>
          <a:p>
            <a:pPr algn="l"/>
            <a:r>
              <a:rPr lang="en-US" sz="1800" dirty="0">
                <a:solidFill>
                  <a:schemeClr val="tx1"/>
                </a:solidFill>
                <a:latin typeface="Calibri" panose="020F0502020204030204" pitchFamily="34" charset="0"/>
              </a:rPr>
              <a:t>Accounts Payable			XXX</a:t>
            </a:r>
          </a:p>
        </p:txBody>
      </p:sp>
      <p:sp>
        <p:nvSpPr>
          <p:cNvPr id="17" name="Content Placeholder 16">
            <a:extLst>
              <a:ext uri="{FF2B5EF4-FFF2-40B4-BE49-F238E27FC236}">
                <a16:creationId xmlns:a16="http://schemas.microsoft.com/office/drawing/2014/main" id="{717317BE-4B43-2C96-DC42-3C3CD8187FC9}"/>
              </a:ext>
            </a:extLst>
          </p:cNvPr>
          <p:cNvSpPr>
            <a:spLocks noGrp="1"/>
          </p:cNvSpPr>
          <p:nvPr>
            <p:ph sz="quarter" idx="27"/>
          </p:nvPr>
        </p:nvSpPr>
        <p:spPr>
          <a:xfrm>
            <a:off x="7212092" y="5701178"/>
            <a:ext cx="482235" cy="319155"/>
          </a:xfrm>
        </p:spPr>
        <p:txBody>
          <a:bodyPr vert="horz" lIns="68580" tIns="34290" rIns="68580" bIns="34290" rtlCol="0" anchor="ctr">
            <a:normAutofit/>
          </a:bodyPr>
          <a:lstStyle/>
          <a:p>
            <a:pPr marL="0" indent="0" algn="r">
              <a:buNone/>
            </a:pPr>
            <a:r>
              <a:rPr lang="en-US" sz="9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9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28622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Taking a Physical Inventory</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pPr marL="0" indent="0">
              <a:buNone/>
            </a:pPr>
            <a:r>
              <a:rPr lang="en-US" dirty="0"/>
              <a:t>Involves counting, weighing, or measuring each kind of inventory on hand.</a:t>
            </a:r>
          </a:p>
          <a:p>
            <a:pPr marL="0" indent="0">
              <a:buNone/>
            </a:pPr>
            <a:r>
              <a:rPr lang="en-US" dirty="0"/>
              <a:t>Taken </a:t>
            </a:r>
            <a:r>
              <a:rPr lang="en-US" altLang="zh-CN" dirty="0"/>
              <a:t>usually </a:t>
            </a:r>
            <a:r>
              <a:rPr lang="en-US" dirty="0"/>
              <a:t>at the end of the accounting period</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768443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Determining Ownership of Goods</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pPr marL="0" indent="0">
              <a:buNone/>
            </a:pPr>
            <a:r>
              <a:rPr lang="en-US" b="1" dirty="0"/>
              <a:t>Goods In Transit</a:t>
            </a:r>
          </a:p>
          <a:p>
            <a:r>
              <a:rPr lang="en-US" dirty="0"/>
              <a:t>Purchased goods not yet received</a:t>
            </a:r>
          </a:p>
          <a:p>
            <a:r>
              <a:rPr lang="en-US" dirty="0"/>
              <a:t>Sold goods not yet delivered</a:t>
            </a:r>
          </a:p>
          <a:p>
            <a:pPr marL="0" indent="0">
              <a:spcAft>
                <a:spcPts val="600"/>
              </a:spcAft>
              <a:buNone/>
            </a:pPr>
            <a:r>
              <a:rPr lang="en-US" dirty="0"/>
              <a:t>Goods in transit should be included in the inventory of the company that has </a:t>
            </a:r>
            <a:r>
              <a:rPr lang="en-US" b="1" dirty="0"/>
              <a:t>legal title</a:t>
            </a:r>
            <a:r>
              <a:rPr lang="en-US" dirty="0"/>
              <a:t> to the goods. </a:t>
            </a:r>
          </a:p>
          <a:p>
            <a:pPr marL="0" indent="0">
              <a:buNone/>
            </a:pPr>
            <a:r>
              <a:rPr lang="en-US" dirty="0"/>
              <a:t>Legal title is determined by the </a:t>
            </a:r>
            <a:r>
              <a:rPr lang="en-US" b="1" dirty="0"/>
              <a:t>terms of sale.</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05600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8FAC2-5E15-CB45-EA93-A0F7454A32A4}"/>
              </a:ext>
            </a:extLst>
          </p:cNvPr>
          <p:cNvSpPr>
            <a:spLocks noGrp="1"/>
          </p:cNvSpPr>
          <p:nvPr>
            <p:ph type="title"/>
          </p:nvPr>
        </p:nvSpPr>
        <p:spPr/>
        <p:txBody>
          <a:bodyPr/>
          <a:lstStyle/>
          <a:p>
            <a:r>
              <a:rPr lang="en-IN" dirty="0"/>
              <a:t>Freight Costs</a:t>
            </a:r>
          </a:p>
        </p:txBody>
      </p:sp>
      <p:pic>
        <p:nvPicPr>
          <p:cNvPr id="8" name="Content Placeholder 23" descr="An illustration depicts the shipping terms for items shipped from F O B shipping point, which implies that the buyer pays freight costs. A delivery truck, labeled Public Carrier Company is parked between two loading docks with the left labeled as seller and the right labeled as buyer. A man stands next to the seller's loading dock holding package with the caption, Ownership passes to buyer here.">
            <a:extLst>
              <a:ext uri="{FF2B5EF4-FFF2-40B4-BE49-F238E27FC236}">
                <a16:creationId xmlns:a16="http://schemas.microsoft.com/office/drawing/2014/main" id="{63637548-F0B7-6E3C-3608-491C7E34749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305916" y="1331133"/>
            <a:ext cx="4294123" cy="2000101"/>
          </a:xfrm>
          <a:prstGeom prst="rect">
            <a:avLst/>
          </a:prstGeom>
        </p:spPr>
      </p:pic>
      <p:sp>
        <p:nvSpPr>
          <p:cNvPr id="6" name="Content Placeholder 5">
            <a:extLst>
              <a:ext uri="{FF2B5EF4-FFF2-40B4-BE49-F238E27FC236}">
                <a16:creationId xmlns:a16="http://schemas.microsoft.com/office/drawing/2014/main" id="{C3576FEC-1A23-C9CB-091A-FE32E6977B5E}"/>
              </a:ext>
            </a:extLst>
          </p:cNvPr>
          <p:cNvSpPr>
            <a:spLocks noGrp="1"/>
          </p:cNvSpPr>
          <p:nvPr>
            <p:ph sz="quarter" idx="12"/>
          </p:nvPr>
        </p:nvSpPr>
        <p:spPr>
          <a:xfrm>
            <a:off x="305916" y="3449514"/>
            <a:ext cx="4266084" cy="1928735"/>
          </a:xfrm>
        </p:spPr>
        <p:txBody>
          <a:bodyPr>
            <a:normAutofit/>
          </a:bodyPr>
          <a:lstStyle/>
          <a:p>
            <a:pPr marL="0" indent="0">
              <a:buNone/>
            </a:pPr>
            <a:r>
              <a:rPr lang="en-US" sz="2600" dirty="0"/>
              <a:t>Ownership of the goods passes to the buyer when the public carrier accepts the goods from the seller.</a:t>
            </a:r>
          </a:p>
        </p:txBody>
      </p:sp>
      <p:pic>
        <p:nvPicPr>
          <p:cNvPr id="9" name="Content Placeholder 21" descr="An illustration depicts the sales terms for items shipped to F O B Destination, which requires the seller to pay freight costs. A delivery truck, labeled Public Carrier Company is parked between two loading docks with the left labeled as seller and the right labeled as buyer. A man stands next to the buyer's loading dock holding a package with the caption, Ownership passes to buyer here.​​​​​​​">
            <a:extLst>
              <a:ext uri="{FF2B5EF4-FFF2-40B4-BE49-F238E27FC236}">
                <a16:creationId xmlns:a16="http://schemas.microsoft.com/office/drawing/2014/main" id="{CF59874C-3990-12B9-C613-ADFF0F131B03}"/>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tretch/>
        </p:blipFill>
        <p:spPr>
          <a:xfrm>
            <a:off x="4735175" y="1307884"/>
            <a:ext cx="4294123" cy="2007268"/>
          </a:xfrm>
          <a:prstGeom prst="rect">
            <a:avLst/>
          </a:prstGeom>
        </p:spPr>
      </p:pic>
      <p:sp>
        <p:nvSpPr>
          <p:cNvPr id="11" name="Content Placeholder 10">
            <a:extLst>
              <a:ext uri="{FF2B5EF4-FFF2-40B4-BE49-F238E27FC236}">
                <a16:creationId xmlns:a16="http://schemas.microsoft.com/office/drawing/2014/main" id="{BD325E95-3645-DF85-DDC5-B338AAB06DDB}"/>
              </a:ext>
            </a:extLst>
          </p:cNvPr>
          <p:cNvSpPr>
            <a:spLocks noGrp="1"/>
          </p:cNvSpPr>
          <p:nvPr>
            <p:ph sz="quarter" idx="20"/>
          </p:nvPr>
        </p:nvSpPr>
        <p:spPr>
          <a:xfrm>
            <a:off x="4820774" y="3429000"/>
            <a:ext cx="3913651" cy="1647497"/>
          </a:xfrm>
        </p:spPr>
        <p:txBody>
          <a:bodyPr>
            <a:normAutofit/>
          </a:bodyPr>
          <a:lstStyle/>
          <a:p>
            <a:pPr marL="0" indent="0">
              <a:buNone/>
            </a:pPr>
            <a:r>
              <a:rPr lang="en-US" sz="2600" dirty="0"/>
              <a:t>Ownership of the goods remains with the seller until the goods reach the buyer.</a:t>
            </a:r>
          </a:p>
        </p:txBody>
      </p:sp>
      <p:sp>
        <p:nvSpPr>
          <p:cNvPr id="12" name="Content Placeholder 11">
            <a:extLst>
              <a:ext uri="{FF2B5EF4-FFF2-40B4-BE49-F238E27FC236}">
                <a16:creationId xmlns:a16="http://schemas.microsoft.com/office/drawing/2014/main" id="{84DA2AE7-8392-7AD5-544F-A133C117F7D3}"/>
              </a:ext>
            </a:extLst>
          </p:cNvPr>
          <p:cNvSpPr>
            <a:spLocks noGrp="1"/>
          </p:cNvSpPr>
          <p:nvPr>
            <p:ph sz="quarter" idx="21"/>
          </p:nvPr>
        </p:nvSpPr>
        <p:spPr>
          <a:xfrm>
            <a:off x="357749" y="6009171"/>
            <a:ext cx="8028225" cy="402228"/>
          </a:xfrm>
        </p:spPr>
        <p:txBody>
          <a:bodyPr>
            <a:normAutofit/>
          </a:bodyPr>
          <a:lstStyle/>
          <a:p>
            <a:pPr marL="0" indent="0">
              <a:buNone/>
            </a:pPr>
            <a:r>
              <a:rPr lang="en-US" sz="2000" b="1" dirty="0"/>
              <a:t>Illustration 6.2: </a:t>
            </a:r>
            <a:r>
              <a:rPr lang="en-US" sz="2000" dirty="0"/>
              <a:t>Terms of sale</a:t>
            </a:r>
          </a:p>
        </p:txBody>
      </p:sp>
      <p:sp>
        <p:nvSpPr>
          <p:cNvPr id="13" name="Content Placeholder 5">
            <a:extLst>
              <a:ext uri="{FF2B5EF4-FFF2-40B4-BE49-F238E27FC236}">
                <a16:creationId xmlns:a16="http://schemas.microsoft.com/office/drawing/2014/main" id="{DE4C793F-0BCC-A9FA-1C57-C59B02C7918A}"/>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228803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EFDE0C-844F-B065-E795-6A2FC7840850}"/>
              </a:ext>
            </a:extLst>
          </p:cNvPr>
          <p:cNvSpPr>
            <a:spLocks noGrp="1"/>
          </p:cNvSpPr>
          <p:nvPr>
            <p:ph type="title"/>
          </p:nvPr>
        </p:nvSpPr>
        <p:spPr>
          <a:xfrm>
            <a:off x="514353" y="418215"/>
            <a:ext cx="8115301" cy="1202108"/>
          </a:xfrm>
        </p:spPr>
        <p:txBody>
          <a:bodyPr>
            <a:noAutofit/>
          </a:bodyPr>
          <a:lstStyle/>
          <a:p>
            <a:r>
              <a:rPr lang="en-US" dirty="0">
                <a:solidFill>
                  <a:schemeClr val="bg2"/>
                </a:solidFill>
              </a:rPr>
              <a:t>Determining Ownership Review Question</a:t>
            </a:r>
            <a:endParaRPr lang="en-IN" dirty="0"/>
          </a:p>
        </p:txBody>
      </p:sp>
      <p:sp>
        <p:nvSpPr>
          <p:cNvPr id="13" name="Content Placeholder 12">
            <a:extLst>
              <a:ext uri="{FF2B5EF4-FFF2-40B4-BE49-F238E27FC236}">
                <a16:creationId xmlns:a16="http://schemas.microsoft.com/office/drawing/2014/main" id="{2B026217-830B-198B-7CD8-D751D65F46D3}"/>
              </a:ext>
            </a:extLst>
          </p:cNvPr>
          <p:cNvSpPr>
            <a:spLocks noGrp="1"/>
          </p:cNvSpPr>
          <p:nvPr>
            <p:ph sz="quarter" idx="12"/>
          </p:nvPr>
        </p:nvSpPr>
        <p:spPr/>
        <p:txBody>
          <a:bodyPr>
            <a:normAutofit/>
          </a:bodyPr>
          <a:lstStyle/>
          <a:p>
            <a:pPr marL="0" indent="0">
              <a:lnSpc>
                <a:spcPct val="110000"/>
              </a:lnSpc>
              <a:spcBef>
                <a:spcPts val="624"/>
              </a:spcBef>
              <a:buNone/>
            </a:pPr>
            <a:r>
              <a:rPr lang="en-US" dirty="0"/>
              <a:t>Goods in transit should be included in the inventory of the buyer when the:</a:t>
            </a:r>
          </a:p>
          <a:p>
            <a:pPr marL="714375" indent="-350838">
              <a:lnSpc>
                <a:spcPct val="110000"/>
              </a:lnSpc>
              <a:spcBef>
                <a:spcPts val="624"/>
              </a:spcBef>
              <a:buFont typeface="+mj-lt"/>
              <a:buAutoNum type="alphaLcPeriod"/>
            </a:pPr>
            <a:r>
              <a:rPr lang="en-US" dirty="0"/>
              <a:t>public carrier accepts the goods from the seller.</a:t>
            </a:r>
          </a:p>
          <a:p>
            <a:pPr marL="714375" indent="-350838">
              <a:lnSpc>
                <a:spcPct val="110000"/>
              </a:lnSpc>
              <a:spcBef>
                <a:spcPts val="624"/>
              </a:spcBef>
              <a:buFont typeface="+mj-lt"/>
              <a:buAutoNum type="alphaLcPeriod"/>
            </a:pPr>
            <a:r>
              <a:rPr lang="en-US" dirty="0"/>
              <a:t>goods reach the buyer.</a:t>
            </a:r>
          </a:p>
          <a:p>
            <a:pPr marL="714375" indent="-350838">
              <a:lnSpc>
                <a:spcPct val="110000"/>
              </a:lnSpc>
              <a:spcBef>
                <a:spcPts val="624"/>
              </a:spcBef>
              <a:buFont typeface="+mj-lt"/>
              <a:buAutoNum type="alphaLcPeriod"/>
            </a:pPr>
            <a:r>
              <a:rPr lang="en-US" dirty="0"/>
              <a:t>terms of sale are FOB destination.</a:t>
            </a:r>
          </a:p>
          <a:p>
            <a:pPr marL="714375" indent="-350838">
              <a:lnSpc>
                <a:spcPct val="110000"/>
              </a:lnSpc>
              <a:spcBef>
                <a:spcPts val="624"/>
              </a:spcBef>
              <a:buFont typeface="+mj-lt"/>
              <a:buAutoNum type="alphaLcPeriod"/>
            </a:pPr>
            <a:r>
              <a:rPr lang="en-US" dirty="0"/>
              <a:t>terms of sale are FOB shipping point.</a:t>
            </a:r>
          </a:p>
        </p:txBody>
      </p:sp>
      <p:sp>
        <p:nvSpPr>
          <p:cNvPr id="10" name="Content Placeholder 5">
            <a:extLst>
              <a:ext uri="{FF2B5EF4-FFF2-40B4-BE49-F238E27FC236}">
                <a16:creationId xmlns:a16="http://schemas.microsoft.com/office/drawing/2014/main" id="{D227F087-8CD2-EC97-37C7-BCBE223243E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52842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EFDE0C-844F-B065-E795-6A2FC7840850}"/>
              </a:ext>
            </a:extLst>
          </p:cNvPr>
          <p:cNvSpPr>
            <a:spLocks noGrp="1"/>
          </p:cNvSpPr>
          <p:nvPr>
            <p:ph type="title"/>
          </p:nvPr>
        </p:nvSpPr>
        <p:spPr>
          <a:xfrm>
            <a:off x="514353" y="397195"/>
            <a:ext cx="8115301" cy="849312"/>
          </a:xfrm>
        </p:spPr>
        <p:txBody>
          <a:bodyPr>
            <a:normAutofit/>
          </a:bodyPr>
          <a:lstStyle/>
          <a:p>
            <a:r>
              <a:rPr lang="en-US" dirty="0">
                <a:solidFill>
                  <a:schemeClr val="bg2"/>
                </a:solidFill>
              </a:rPr>
              <a:t>Determining Ownership – Solution</a:t>
            </a:r>
            <a:endParaRPr lang="en-IN" dirty="0"/>
          </a:p>
        </p:txBody>
      </p:sp>
      <p:sp>
        <p:nvSpPr>
          <p:cNvPr id="13" name="Content Placeholder 12">
            <a:extLst>
              <a:ext uri="{FF2B5EF4-FFF2-40B4-BE49-F238E27FC236}">
                <a16:creationId xmlns:a16="http://schemas.microsoft.com/office/drawing/2014/main" id="{2B026217-830B-198B-7CD8-D751D65F46D3}"/>
              </a:ext>
            </a:extLst>
          </p:cNvPr>
          <p:cNvSpPr>
            <a:spLocks noGrp="1"/>
          </p:cNvSpPr>
          <p:nvPr>
            <p:ph sz="quarter" idx="12"/>
          </p:nvPr>
        </p:nvSpPr>
        <p:spPr/>
        <p:txBody>
          <a:bodyPr>
            <a:normAutofit/>
          </a:bodyPr>
          <a:lstStyle/>
          <a:p>
            <a:pPr marL="0" indent="0">
              <a:lnSpc>
                <a:spcPct val="110000"/>
              </a:lnSpc>
              <a:spcBef>
                <a:spcPts val="624"/>
              </a:spcBef>
              <a:buNone/>
            </a:pPr>
            <a:r>
              <a:rPr lang="en-US" dirty="0"/>
              <a:t>Goods in transit should be included in the inventory of the buyer when the:</a:t>
            </a:r>
          </a:p>
          <a:p>
            <a:pPr marL="714375" indent="-350838">
              <a:lnSpc>
                <a:spcPct val="110000"/>
              </a:lnSpc>
              <a:spcBef>
                <a:spcPts val="624"/>
              </a:spcBef>
              <a:buFont typeface="+mj-lt"/>
              <a:buAutoNum type="alphaLcPeriod"/>
            </a:pPr>
            <a:r>
              <a:rPr lang="en-US" dirty="0"/>
              <a:t>public carrier accepts the goods from the seller.</a:t>
            </a:r>
          </a:p>
          <a:p>
            <a:pPr marL="714375" indent="-350838">
              <a:lnSpc>
                <a:spcPct val="110000"/>
              </a:lnSpc>
              <a:spcBef>
                <a:spcPts val="624"/>
              </a:spcBef>
              <a:buFont typeface="+mj-lt"/>
              <a:buAutoNum type="alphaLcPeriod"/>
            </a:pPr>
            <a:r>
              <a:rPr lang="en-US" dirty="0"/>
              <a:t>goods reach the buyer.</a:t>
            </a:r>
          </a:p>
          <a:p>
            <a:pPr marL="714375" indent="-350838">
              <a:lnSpc>
                <a:spcPct val="110000"/>
              </a:lnSpc>
              <a:spcBef>
                <a:spcPts val="624"/>
              </a:spcBef>
              <a:buFont typeface="+mj-lt"/>
              <a:buAutoNum type="alphaLcPeriod"/>
            </a:pPr>
            <a:r>
              <a:rPr lang="en-US" dirty="0"/>
              <a:t>terms of sale are FOB destination.</a:t>
            </a:r>
          </a:p>
          <a:p>
            <a:pPr marL="714375" indent="-350838">
              <a:lnSpc>
                <a:spcPct val="110000"/>
              </a:lnSpc>
              <a:spcBef>
                <a:spcPts val="624"/>
              </a:spcBef>
              <a:buFont typeface="+mj-lt"/>
              <a:buAutoNum type="alphaLcPeriod"/>
            </a:pPr>
            <a:r>
              <a:rPr lang="en-US" b="1" dirty="0"/>
              <a:t>terms of sale are FOB shipping point. </a:t>
            </a:r>
            <a:r>
              <a:rPr lang="en-US" dirty="0"/>
              <a:t>(Correct)</a:t>
            </a:r>
          </a:p>
        </p:txBody>
      </p:sp>
      <p:sp>
        <p:nvSpPr>
          <p:cNvPr id="10" name="Content Placeholder 5">
            <a:extLst>
              <a:ext uri="{FF2B5EF4-FFF2-40B4-BE49-F238E27FC236}">
                <a16:creationId xmlns:a16="http://schemas.microsoft.com/office/drawing/2014/main" id="{C392DC1F-45F2-5302-69AA-339C569CA8A4}"/>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19071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a:xfrm>
            <a:off x="514353" y="460255"/>
            <a:ext cx="8115301" cy="1071900"/>
          </a:xfrm>
        </p:spPr>
        <p:txBody>
          <a:bodyPr>
            <a:noAutofit/>
          </a:bodyPr>
          <a:lstStyle/>
          <a:p>
            <a:r>
              <a:rPr lang="en-US" dirty="0"/>
              <a:t>Determining Ownership – Consigned Goods (</a:t>
            </a:r>
            <a:r>
              <a:rPr lang="zh-CN" altLang="en-US" dirty="0"/>
              <a:t>寄售货物）</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a:xfrm>
            <a:off x="513862" y="1639614"/>
            <a:ext cx="8115301" cy="4745802"/>
          </a:xfrm>
        </p:spPr>
        <p:txBody>
          <a:bodyPr/>
          <a:lstStyle/>
          <a:p>
            <a:r>
              <a:rPr lang="en-US" dirty="0"/>
              <a:t>To hold the goods of other parties and try to sell the goods for them for a fee, but without taking ownership of the goods.</a:t>
            </a:r>
          </a:p>
          <a:p>
            <a:r>
              <a:rPr lang="en-US" dirty="0"/>
              <a:t>Many car, boat, and antique dealers sell goods on consignment. Why?</a:t>
            </a:r>
          </a:p>
          <a:p>
            <a:r>
              <a:rPr lang="en-US" b="0" i="0" dirty="0">
                <a:solidFill>
                  <a:srgbClr val="4A4A4A"/>
                </a:solidFill>
                <a:effectLst/>
                <a:latin typeface="Maven Pro"/>
              </a:rPr>
              <a:t>Minimized Risks</a:t>
            </a:r>
            <a:r>
              <a:rPr lang="en-US" dirty="0">
                <a:solidFill>
                  <a:srgbClr val="4A4A4A"/>
                </a:solidFill>
                <a:latin typeface="Maven Pro"/>
              </a:rPr>
              <a:t>.</a:t>
            </a:r>
            <a:r>
              <a:rPr lang="en-US" b="0" i="0" dirty="0">
                <a:solidFill>
                  <a:srgbClr val="4A4A4A"/>
                </a:solidFill>
                <a:effectLst/>
                <a:latin typeface="Open Sans" panose="020B0606030504020204" pitchFamily="34" charset="0"/>
              </a:rPr>
              <a:t> The retailer then takes no risk in displaying the seller’s products</a:t>
            </a:r>
          </a:p>
          <a:p>
            <a:r>
              <a:rPr lang="en-US" dirty="0">
                <a:solidFill>
                  <a:srgbClr val="4A4A4A"/>
                </a:solidFill>
                <a:latin typeface="Open Sans" panose="020B0606030504020204" pitchFamily="34" charset="0"/>
              </a:rPr>
              <a:t>For sellers, the consigned retailer is basically doing free marketing for the product.</a:t>
            </a:r>
            <a:endParaRPr lang="en-US" dirty="0"/>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11815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EFDE0C-844F-B065-E795-6A2FC7840850}"/>
              </a:ext>
            </a:extLst>
          </p:cNvPr>
          <p:cNvSpPr>
            <a:spLocks noGrp="1"/>
          </p:cNvSpPr>
          <p:nvPr>
            <p:ph type="title"/>
          </p:nvPr>
        </p:nvSpPr>
        <p:spPr/>
        <p:txBody>
          <a:bodyPr>
            <a:normAutofit/>
          </a:bodyPr>
          <a:lstStyle/>
          <a:p>
            <a:r>
              <a:rPr lang="en-US" dirty="0"/>
              <a:t>DO IT! 1: Rules of Ownership</a:t>
            </a:r>
            <a:endParaRPr lang="en-IN" dirty="0"/>
          </a:p>
        </p:txBody>
      </p:sp>
      <p:sp>
        <p:nvSpPr>
          <p:cNvPr id="13" name="Content Placeholder 12">
            <a:extLst>
              <a:ext uri="{FF2B5EF4-FFF2-40B4-BE49-F238E27FC236}">
                <a16:creationId xmlns:a16="http://schemas.microsoft.com/office/drawing/2014/main" id="{2B026217-830B-198B-7CD8-D751D65F46D3}"/>
              </a:ext>
            </a:extLst>
          </p:cNvPr>
          <p:cNvSpPr>
            <a:spLocks noGrp="1"/>
          </p:cNvSpPr>
          <p:nvPr>
            <p:ph sz="quarter" idx="10"/>
          </p:nvPr>
        </p:nvSpPr>
        <p:spPr>
          <a:xfrm>
            <a:off x="514350" y="1574475"/>
            <a:ext cx="8115300" cy="4605608"/>
          </a:xfrm>
        </p:spPr>
        <p:txBody>
          <a:bodyPr>
            <a:noAutofit/>
          </a:bodyPr>
          <a:lstStyle/>
          <a:p>
            <a:pPr marL="0" indent="0">
              <a:lnSpc>
                <a:spcPct val="100000"/>
              </a:lnSpc>
              <a:spcBef>
                <a:spcPts val="624"/>
              </a:spcBef>
              <a:buNone/>
            </a:pPr>
            <a:r>
              <a:rPr lang="en-US" sz="2400" dirty="0"/>
              <a:t>Deng Imports completed its inventory count. It arrived at a total inventory value of ¥200,000. You have been given the information listed below. Discuss how this information affects the reported cost of inventory.</a:t>
            </a:r>
          </a:p>
          <a:p>
            <a:pPr marL="514350" indent="-514350">
              <a:lnSpc>
                <a:spcPct val="100000"/>
              </a:lnSpc>
              <a:spcBef>
                <a:spcPts val="624"/>
              </a:spcBef>
              <a:buFont typeface="+mj-lt"/>
              <a:buAutoNum type="arabicPeriod"/>
            </a:pPr>
            <a:r>
              <a:rPr lang="en-US" sz="2400" dirty="0"/>
              <a:t>Deng included in the inventory goods held on consignment for Falls Co., costing ¥15,000.</a:t>
            </a:r>
          </a:p>
          <a:p>
            <a:pPr marL="514350" indent="-514350">
              <a:lnSpc>
                <a:spcPct val="100000"/>
              </a:lnSpc>
              <a:spcBef>
                <a:spcPts val="624"/>
              </a:spcBef>
              <a:buFont typeface="+mj-lt"/>
              <a:buAutoNum type="arabicPeriod"/>
            </a:pPr>
            <a:r>
              <a:rPr lang="en-US" sz="2400" dirty="0"/>
              <a:t>The company did not include in the count purchased goods of ¥10,000, which were in transit (terms: FOB shipping point).</a:t>
            </a:r>
          </a:p>
          <a:p>
            <a:pPr marL="514350" indent="-514350">
              <a:lnSpc>
                <a:spcPct val="100000"/>
              </a:lnSpc>
              <a:spcBef>
                <a:spcPts val="624"/>
              </a:spcBef>
              <a:buFont typeface="+mj-lt"/>
              <a:buAutoNum type="arabicPeriod"/>
            </a:pPr>
            <a:r>
              <a:rPr lang="en-US" sz="2400" dirty="0"/>
              <a:t>The company did not include in the count inventory that had been sold with a cost of ¥12,000, which was in transit (terms: FOB shipping point).</a:t>
            </a:r>
          </a:p>
        </p:txBody>
      </p:sp>
      <p:sp>
        <p:nvSpPr>
          <p:cNvPr id="9" name="Content Placeholder 5">
            <a:extLst>
              <a:ext uri="{FF2B5EF4-FFF2-40B4-BE49-F238E27FC236}">
                <a16:creationId xmlns:a16="http://schemas.microsoft.com/office/drawing/2014/main" id="{B74BF995-331C-4A8E-4D13-8ABC207A7903}"/>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10173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EFDE0C-844F-B065-E795-6A2FC7840850}"/>
              </a:ext>
            </a:extLst>
          </p:cNvPr>
          <p:cNvSpPr>
            <a:spLocks noGrp="1"/>
          </p:cNvSpPr>
          <p:nvPr>
            <p:ph type="title"/>
          </p:nvPr>
        </p:nvSpPr>
        <p:spPr>
          <a:xfrm>
            <a:off x="513862" y="460255"/>
            <a:ext cx="8630138" cy="849312"/>
          </a:xfrm>
        </p:spPr>
        <p:txBody>
          <a:bodyPr>
            <a:noAutofit/>
          </a:bodyPr>
          <a:lstStyle/>
          <a:p>
            <a:r>
              <a:rPr lang="en-US" dirty="0"/>
              <a:t>DO IT! 1: Rules of Ownership – Solution</a:t>
            </a:r>
            <a:endParaRPr lang="en-IN" dirty="0"/>
          </a:p>
        </p:txBody>
      </p:sp>
      <p:sp>
        <p:nvSpPr>
          <p:cNvPr id="13" name="Content Placeholder 12">
            <a:extLst>
              <a:ext uri="{FF2B5EF4-FFF2-40B4-BE49-F238E27FC236}">
                <a16:creationId xmlns:a16="http://schemas.microsoft.com/office/drawing/2014/main" id="{2B026217-830B-198B-7CD8-D751D65F46D3}"/>
              </a:ext>
            </a:extLst>
          </p:cNvPr>
          <p:cNvSpPr>
            <a:spLocks noGrp="1"/>
          </p:cNvSpPr>
          <p:nvPr>
            <p:ph sz="quarter" idx="10"/>
          </p:nvPr>
        </p:nvSpPr>
        <p:spPr>
          <a:xfrm>
            <a:off x="514350" y="2154477"/>
            <a:ext cx="8115300" cy="3815399"/>
          </a:xfrm>
        </p:spPr>
        <p:txBody>
          <a:bodyPr>
            <a:normAutofit/>
          </a:bodyPr>
          <a:lstStyle/>
          <a:p>
            <a:pPr marL="514350" indent="-514350">
              <a:lnSpc>
                <a:spcPct val="100000"/>
              </a:lnSpc>
              <a:spcBef>
                <a:spcPts val="624"/>
              </a:spcBef>
              <a:buFont typeface="+mj-lt"/>
              <a:buAutoNum type="arabicPeriod"/>
            </a:pPr>
            <a:r>
              <a:rPr lang="en-US" dirty="0"/>
              <a:t>Goods of ¥15,000 held on consignment should be deducted from the inventory count.</a:t>
            </a:r>
          </a:p>
          <a:p>
            <a:pPr marL="514350" indent="-514350">
              <a:lnSpc>
                <a:spcPct val="100000"/>
              </a:lnSpc>
              <a:spcBef>
                <a:spcPts val="624"/>
              </a:spcBef>
              <a:buFont typeface="+mj-lt"/>
              <a:buAutoNum type="arabicPeriod"/>
            </a:pPr>
            <a:r>
              <a:rPr lang="en-US" dirty="0"/>
              <a:t>The goods of ¥10,000 purchased FOB shipping point should be added to the inventory count. </a:t>
            </a:r>
          </a:p>
          <a:p>
            <a:pPr marL="514350" indent="-514350">
              <a:lnSpc>
                <a:spcPct val="100000"/>
              </a:lnSpc>
              <a:spcBef>
                <a:spcPts val="624"/>
              </a:spcBef>
              <a:spcAft>
                <a:spcPts val="1800"/>
              </a:spcAft>
              <a:buFont typeface="+mj-lt"/>
              <a:buAutoNum type="arabicPeriod"/>
            </a:pPr>
            <a:r>
              <a:rPr lang="en-US" dirty="0"/>
              <a:t>Item 3 was treated correctly.</a:t>
            </a:r>
          </a:p>
          <a:p>
            <a:pPr marL="0" indent="0" algn="ctr">
              <a:lnSpc>
                <a:spcPct val="120000"/>
              </a:lnSpc>
              <a:spcBef>
                <a:spcPts val="624"/>
              </a:spcBef>
              <a:buNone/>
            </a:pPr>
            <a:r>
              <a:rPr lang="en-US" sz="2800" b="1" dirty="0"/>
              <a:t>Inventory should be ¥195,000</a:t>
            </a:r>
            <a:br>
              <a:rPr lang="en-US" sz="2800" b="1" dirty="0"/>
            </a:br>
            <a:r>
              <a:rPr lang="en-US" sz="2800" dirty="0"/>
              <a:t>(¥200,000 </a:t>
            </a:r>
            <a:r>
              <a:rPr lang="en-US" sz="2800" dirty="0">
                <a:cs typeface="Calibri" panose="020F0502020204030204" pitchFamily="34" charset="0"/>
              </a:rPr>
              <a:t>−</a:t>
            </a:r>
            <a:r>
              <a:rPr lang="en-US" sz="2800" dirty="0"/>
              <a:t> ¥15,000 + ¥10,000)</a:t>
            </a:r>
          </a:p>
        </p:txBody>
      </p:sp>
      <p:sp>
        <p:nvSpPr>
          <p:cNvPr id="10" name="Content Placeholder 5">
            <a:extLst>
              <a:ext uri="{FF2B5EF4-FFF2-40B4-BE49-F238E27FC236}">
                <a16:creationId xmlns:a16="http://schemas.microsoft.com/office/drawing/2014/main" id="{EFF06683-AB04-AE4B-0CAD-DE5E08C24A09}"/>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160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03283"/>
            <a:ext cx="8115301" cy="1851435"/>
          </a:xfrm>
        </p:spPr>
        <p:txBody>
          <a:bodyPr>
            <a:noAutofit/>
          </a:bodyPr>
          <a:lstStyle/>
          <a:p>
            <a:r>
              <a:rPr lang="en-GB" dirty="0"/>
              <a:t>Learning Objective 2</a:t>
            </a:r>
            <a:br>
              <a:rPr lang="en-GB" dirty="0"/>
            </a:br>
            <a:r>
              <a:rPr lang="en-US" dirty="0"/>
              <a:t>Apply Inventory Cost Flow Methods and Discuss Their Financial Effects.</a:t>
            </a:r>
            <a:endParaRPr lang="en-IN" dirty="0"/>
          </a:p>
        </p:txBody>
      </p:sp>
      <p:sp>
        <p:nvSpPr>
          <p:cNvPr id="7" name="Content Placeholder 5">
            <a:extLst>
              <a:ext uri="{FF2B5EF4-FFF2-40B4-BE49-F238E27FC236}">
                <a16:creationId xmlns:a16="http://schemas.microsoft.com/office/drawing/2014/main" id="{DE4C72DE-E491-3C01-8C9E-4FB3287F12E1}"/>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Inventory Methods and Financial Effects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681655"/>
            <a:ext cx="8115301" cy="4703761"/>
          </a:xfrm>
        </p:spPr>
        <p:txBody>
          <a:bodyPr/>
          <a:lstStyle/>
          <a:p>
            <a:pPr marL="0" indent="0">
              <a:buNone/>
            </a:pPr>
            <a:r>
              <a:rPr lang="en-US" dirty="0"/>
              <a:t>Inventory is accounted for at cost. </a:t>
            </a:r>
          </a:p>
          <a:p>
            <a:r>
              <a:rPr lang="en-US" dirty="0"/>
              <a:t>Cost includes all expenditures necessary to acquire goods and place them in a condition ready for sale</a:t>
            </a:r>
          </a:p>
          <a:p>
            <a:r>
              <a:rPr lang="en-US" dirty="0"/>
              <a:t>Unit costs are applied to quantities to </a:t>
            </a:r>
            <a:r>
              <a:rPr lang="en-US" b="1" dirty="0">
                <a:solidFill>
                  <a:srgbClr val="FF0000"/>
                </a:solidFill>
              </a:rPr>
              <a:t>determine the total cost of inventory and cost of goods sold </a:t>
            </a:r>
            <a:r>
              <a:rPr lang="en-US" dirty="0"/>
              <a:t>using the following costing methods:</a:t>
            </a:r>
          </a:p>
          <a:p>
            <a:pPr lvl="1"/>
            <a:r>
              <a:rPr lang="en-US" b="1" dirty="0"/>
              <a:t>Specific identification</a:t>
            </a:r>
          </a:p>
          <a:p>
            <a:pPr lvl="1"/>
            <a:r>
              <a:rPr lang="en-US" b="1" dirty="0"/>
              <a:t>Cost flow assumptions (First-in first-out and Average-cost)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3DA1-E5C3-5430-2AD4-EE422FF3E2C1}"/>
              </a:ext>
            </a:extLst>
          </p:cNvPr>
          <p:cNvSpPr>
            <a:spLocks noGrp="1"/>
          </p:cNvSpPr>
          <p:nvPr>
            <p:ph type="title"/>
          </p:nvPr>
        </p:nvSpPr>
        <p:spPr/>
        <p:txBody>
          <a:bodyPr/>
          <a:lstStyle/>
          <a:p>
            <a:r>
              <a:rPr lang="en-IN" dirty="0"/>
              <a:t>Entries to Record Sales (</a:t>
            </a:r>
            <a:r>
              <a:rPr lang="en-US" dirty="0"/>
              <a:t>Perpetual System)</a:t>
            </a:r>
            <a:endParaRPr lang="en-IN" dirty="0"/>
          </a:p>
        </p:txBody>
      </p:sp>
      <p:sp>
        <p:nvSpPr>
          <p:cNvPr id="3" name="Content Placeholder 2">
            <a:extLst>
              <a:ext uri="{FF2B5EF4-FFF2-40B4-BE49-F238E27FC236}">
                <a16:creationId xmlns:a16="http://schemas.microsoft.com/office/drawing/2014/main" id="{51D7A754-D088-B52A-E411-D140F96DB2CC}"/>
              </a:ext>
            </a:extLst>
          </p:cNvPr>
          <p:cNvSpPr>
            <a:spLocks noGrp="1"/>
          </p:cNvSpPr>
          <p:nvPr>
            <p:ph sz="quarter" idx="12"/>
          </p:nvPr>
        </p:nvSpPr>
        <p:spPr>
          <a:xfrm>
            <a:off x="1528398" y="1925300"/>
            <a:ext cx="6086476" cy="458409"/>
          </a:xfrm>
        </p:spPr>
        <p:txBody>
          <a:bodyPr>
            <a:normAutofit/>
          </a:bodyPr>
          <a:lstStyle/>
          <a:p>
            <a:pPr marL="0" indent="0">
              <a:buNone/>
            </a:pPr>
            <a:r>
              <a:rPr lang="en-US" b="1" dirty="0"/>
              <a:t>Journal Entries to Record a Sale</a:t>
            </a:r>
          </a:p>
        </p:txBody>
      </p:sp>
      <p:pic>
        <p:nvPicPr>
          <p:cNvPr id="18" name="Picture Placeholder 17" descr="An illustration presents two journal entries to record a sale. The journal entries are presented in general journal form. The first journal entry is numbered 1. The debit part of the transaction is recorded by presenting the account name, Accounts Receivable, with its amount of X X X in the debit column. The second part of the transaction is illustrated by presenting the credit account name, Sales Revenue, slightly indented on the next line with its X X X amount in the credit column. The first journal entry is labeled, Selling Price. The second journal entry is numbered 2. The debit part of the transaction is recorded by presenting the account name, Cost of Goods Sold, with its amount of X X X in the debit column. The second part of the transaction is illustrated by presenting the credit account name, Inventory, slightly indented on the next line with its X X X amount in the credit column. The second journal entry is labeled, Cost.">
            <a:extLst>
              <a:ext uri="{FF2B5EF4-FFF2-40B4-BE49-F238E27FC236}">
                <a16:creationId xmlns:a16="http://schemas.microsoft.com/office/drawing/2014/main" id="{070BBBE3-AC5E-ABFF-A6F9-C50F940958CE}"/>
              </a:ext>
            </a:extLst>
          </p:cNvPr>
          <p:cNvPicPr>
            <a:picLocks noGrp="1" noChangeAspect="1"/>
          </p:cNvPicPr>
          <p:nvPr>
            <p:ph type="pic" sz="quarter" idx="17"/>
          </p:nvPr>
        </p:nvPicPr>
        <p:blipFill rotWithShape="1">
          <a:blip r:embed="rId2"/>
          <a:stretch/>
        </p:blipFill>
        <p:spPr>
          <a:xfrm>
            <a:off x="1579418" y="2671033"/>
            <a:ext cx="5985164" cy="1911927"/>
          </a:xfrm>
          <a:prstGeom prst="rect">
            <a:avLst/>
          </a:prstGeom>
        </p:spPr>
      </p:pic>
      <p:sp>
        <p:nvSpPr>
          <p:cNvPr id="11" name="Content Placeholder 5">
            <a:extLst>
              <a:ext uri="{FF2B5EF4-FFF2-40B4-BE49-F238E27FC236}">
                <a16:creationId xmlns:a16="http://schemas.microsoft.com/office/drawing/2014/main" id="{7462E82B-451D-AF52-54B7-B552EAFDC4FF}"/>
              </a:ext>
            </a:extLst>
          </p:cNvPr>
          <p:cNvSpPr>
            <a:spLocks noGrp="1"/>
          </p:cNvSpPr>
          <p:nvPr>
            <p:ph sz="quarter" idx="23"/>
          </p:nvPr>
        </p:nvSpPr>
        <p:spPr>
          <a:xfrm>
            <a:off x="7131844" y="5726907"/>
            <a:ext cx="561975" cy="273844"/>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801926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IN" dirty="0"/>
              <a:t>Specific Identification</a:t>
            </a:r>
          </a:p>
        </p:txBody>
      </p:sp>
      <p:sp>
        <p:nvSpPr>
          <p:cNvPr id="15" name="Content Placeholder 14">
            <a:extLst>
              <a:ext uri="{FF2B5EF4-FFF2-40B4-BE49-F238E27FC236}">
                <a16:creationId xmlns:a16="http://schemas.microsoft.com/office/drawing/2014/main" id="{BAA5C012-A3C3-2FC7-DD54-83CAD54ED9F8}"/>
              </a:ext>
            </a:extLst>
          </p:cNvPr>
          <p:cNvSpPr>
            <a:spLocks noGrp="1"/>
          </p:cNvSpPr>
          <p:nvPr>
            <p:ph sz="quarter" idx="12"/>
          </p:nvPr>
        </p:nvSpPr>
        <p:spPr/>
        <p:txBody>
          <a:bodyPr>
            <a:noAutofit/>
          </a:bodyPr>
          <a:lstStyle/>
          <a:p>
            <a:pPr marL="0" indent="0">
              <a:buNone/>
            </a:pPr>
            <a:r>
              <a:rPr lang="en-US" sz="2600" b="1" dirty="0"/>
              <a:t>Illustration: </a:t>
            </a:r>
            <a:r>
              <a:rPr lang="en-US" sz="2600" dirty="0"/>
              <a:t>Crivitz TV Company purchases three identical 50-inch TVs on different dates at costs of £720, £750, and £800. During the year, Crivitz sold two sets at £1,200 each. These facts are summarized below.</a:t>
            </a:r>
          </a:p>
        </p:txBody>
      </p:sp>
      <p:graphicFrame>
        <p:nvGraphicFramePr>
          <p:cNvPr id="13" name="Table 13">
            <a:extLst>
              <a:ext uri="{FF2B5EF4-FFF2-40B4-BE49-F238E27FC236}">
                <a16:creationId xmlns:a16="http://schemas.microsoft.com/office/drawing/2014/main" id="{69EA7A7D-A5D8-0481-5798-EE4D2EB7DA51}"/>
              </a:ext>
            </a:extLst>
          </p:cNvPr>
          <p:cNvGraphicFramePr>
            <a:graphicFrameLocks noGrp="1"/>
          </p:cNvGraphicFramePr>
          <p:nvPr>
            <p:ph type="tbl" sz="quarter" idx="19"/>
            <p:extLst>
              <p:ext uri="{D42A27DB-BD31-4B8C-83A1-F6EECF244321}">
                <p14:modId xmlns:p14="http://schemas.microsoft.com/office/powerpoint/2010/main" val="1123536894"/>
              </p:ext>
            </p:extLst>
          </p:nvPr>
        </p:nvGraphicFramePr>
        <p:xfrm>
          <a:off x="1478243" y="3112610"/>
          <a:ext cx="6164272" cy="2377440"/>
        </p:xfrm>
        <a:graphic>
          <a:graphicData uri="http://schemas.openxmlformats.org/drawingml/2006/table">
            <a:tbl>
              <a:tblPr firstRow="1" bandRow="1">
                <a:tableStyleId>{2D5ABB26-0587-4C30-8999-92F81FD0307C}</a:tableStyleId>
              </a:tblPr>
              <a:tblGrid>
                <a:gridCol w="2220253">
                  <a:extLst>
                    <a:ext uri="{9D8B030D-6E8A-4147-A177-3AD203B41FA5}">
                      <a16:colId xmlns:a16="http://schemas.microsoft.com/office/drawing/2014/main" val="140599482"/>
                    </a:ext>
                  </a:extLst>
                </a:gridCol>
                <a:gridCol w="875689">
                  <a:extLst>
                    <a:ext uri="{9D8B030D-6E8A-4147-A177-3AD203B41FA5}">
                      <a16:colId xmlns:a16="http://schemas.microsoft.com/office/drawing/2014/main" val="3948485810"/>
                    </a:ext>
                  </a:extLst>
                </a:gridCol>
                <a:gridCol w="605384">
                  <a:extLst>
                    <a:ext uri="{9D8B030D-6E8A-4147-A177-3AD203B41FA5}">
                      <a16:colId xmlns:a16="http://schemas.microsoft.com/office/drawing/2014/main" val="3325425442"/>
                    </a:ext>
                  </a:extLst>
                </a:gridCol>
                <a:gridCol w="2462946">
                  <a:extLst>
                    <a:ext uri="{9D8B030D-6E8A-4147-A177-3AD203B41FA5}">
                      <a16:colId xmlns:a16="http://schemas.microsoft.com/office/drawing/2014/main" val="850307583"/>
                    </a:ext>
                  </a:extLst>
                </a:gridCol>
              </a:tblGrid>
              <a:tr h="0">
                <a:tc>
                  <a:txBody>
                    <a:bodyPr/>
                    <a:lstStyle/>
                    <a:p>
                      <a:r>
                        <a:rPr lang="en-IN" sz="2000" b="1" dirty="0"/>
                        <a:t>Purchases</a:t>
                      </a:r>
                    </a:p>
                  </a:txBody>
                  <a:tcPr marL="110642" marR="110642" anchor="ctr"/>
                </a:tc>
                <a:tc>
                  <a:txBody>
                    <a:bodyPr/>
                    <a:lstStyle/>
                    <a:p>
                      <a:endParaRPr lang="en-IN" sz="2000" dirty="0"/>
                    </a:p>
                  </a:txBody>
                  <a:tcPr marL="110642" marR="110642" anchor="ctr"/>
                </a:tc>
                <a:tc>
                  <a:txBody>
                    <a:bodyPr/>
                    <a:lstStyle/>
                    <a:p>
                      <a:endParaRPr lang="en-IN" sz="2000" dirty="0"/>
                    </a:p>
                  </a:txBody>
                  <a:tcPr marL="110642" marR="110642" anchor="ctr"/>
                </a:tc>
                <a:tc>
                  <a:txBody>
                    <a:bodyPr/>
                    <a:lstStyle/>
                    <a:p>
                      <a:endParaRPr lang="en-IN" sz="2000"/>
                    </a:p>
                  </a:txBody>
                  <a:tcPr marL="110642" marR="110642" anchor="ctr"/>
                </a:tc>
                <a:extLst>
                  <a:ext uri="{0D108BD9-81ED-4DB2-BD59-A6C34878D82A}">
                    <a16:rowId xmlns:a16="http://schemas.microsoft.com/office/drawing/2014/main" val="2917268611"/>
                  </a:ext>
                </a:extLst>
              </a:tr>
              <a:tr h="0">
                <a:tc>
                  <a:txBody>
                    <a:bodyPr/>
                    <a:lstStyle/>
                    <a:p>
                      <a:pPr marL="0" indent="354013"/>
                      <a:r>
                        <a:rPr lang="en-IN" sz="2000" dirty="0"/>
                        <a:t>February 3</a:t>
                      </a:r>
                    </a:p>
                  </a:txBody>
                  <a:tcPr marL="110642" marR="110642" anchor="ctr"/>
                </a:tc>
                <a:tc>
                  <a:txBody>
                    <a:bodyPr/>
                    <a:lstStyle/>
                    <a:p>
                      <a:r>
                        <a:rPr lang="en-IN" sz="2000" dirty="0"/>
                        <a:t>1 TV</a:t>
                      </a:r>
                    </a:p>
                  </a:txBody>
                  <a:tcPr marL="110642" marR="110642" anchor="ctr"/>
                </a:tc>
                <a:tc>
                  <a:txBody>
                    <a:bodyPr/>
                    <a:lstStyle/>
                    <a:p>
                      <a:r>
                        <a:rPr lang="en-IN" sz="2000" dirty="0"/>
                        <a:t>at</a:t>
                      </a:r>
                    </a:p>
                  </a:txBody>
                  <a:tcPr marL="110642" marR="110642" anchor="ctr"/>
                </a:tc>
                <a:tc>
                  <a:txBody>
                    <a:bodyPr/>
                    <a:lstStyle/>
                    <a:p>
                      <a:r>
                        <a:rPr lang="en-IN" sz="2000" dirty="0"/>
                        <a:t>£720</a:t>
                      </a:r>
                    </a:p>
                  </a:txBody>
                  <a:tcPr marL="110642" marR="110642" anchor="ctr"/>
                </a:tc>
                <a:extLst>
                  <a:ext uri="{0D108BD9-81ED-4DB2-BD59-A6C34878D82A}">
                    <a16:rowId xmlns:a16="http://schemas.microsoft.com/office/drawing/2014/main" val="1401103182"/>
                  </a:ext>
                </a:extLst>
              </a:tr>
              <a:tr h="370840">
                <a:tc>
                  <a:txBody>
                    <a:bodyPr/>
                    <a:lstStyle/>
                    <a:p>
                      <a:pPr marL="0" indent="354013"/>
                      <a:r>
                        <a:rPr lang="en-IN" sz="2000" dirty="0"/>
                        <a:t>March 5</a:t>
                      </a:r>
                    </a:p>
                  </a:txBody>
                  <a:tcPr marL="110642" marR="110642" anchor="ctr"/>
                </a:tc>
                <a:tc>
                  <a:txBody>
                    <a:bodyPr/>
                    <a:lstStyle/>
                    <a:p>
                      <a:r>
                        <a:rPr lang="en-IN" sz="2000" dirty="0"/>
                        <a:t>1 TV</a:t>
                      </a:r>
                    </a:p>
                  </a:txBody>
                  <a:tcPr marL="110642" marR="110642" anchor="ctr"/>
                </a:tc>
                <a:tc>
                  <a:txBody>
                    <a:bodyPr/>
                    <a:lstStyle/>
                    <a:p>
                      <a:r>
                        <a:rPr lang="en-IN" sz="2000" dirty="0"/>
                        <a:t>at</a:t>
                      </a:r>
                    </a:p>
                  </a:txBody>
                  <a:tcPr marL="110642" marR="110642" anchor="ctr"/>
                </a:tc>
                <a:tc>
                  <a:txBody>
                    <a:bodyPr/>
                    <a:lstStyle/>
                    <a:p>
                      <a:r>
                        <a:rPr lang="en-IN" sz="2000" dirty="0"/>
                        <a:t>£750</a:t>
                      </a:r>
                    </a:p>
                  </a:txBody>
                  <a:tcPr marL="110642" marR="110642" anchor="ctr"/>
                </a:tc>
                <a:extLst>
                  <a:ext uri="{0D108BD9-81ED-4DB2-BD59-A6C34878D82A}">
                    <a16:rowId xmlns:a16="http://schemas.microsoft.com/office/drawing/2014/main" val="1551417138"/>
                  </a:ext>
                </a:extLst>
              </a:tr>
              <a:tr h="370840">
                <a:tc>
                  <a:txBody>
                    <a:bodyPr/>
                    <a:lstStyle/>
                    <a:p>
                      <a:pPr marL="0" indent="354013"/>
                      <a:r>
                        <a:rPr lang="en-IN" sz="2000" dirty="0"/>
                        <a:t>May 22</a:t>
                      </a:r>
                    </a:p>
                  </a:txBody>
                  <a:tcPr marL="110642" marR="110642" anchor="ctr"/>
                </a:tc>
                <a:tc>
                  <a:txBody>
                    <a:bodyPr/>
                    <a:lstStyle/>
                    <a:p>
                      <a:r>
                        <a:rPr lang="en-IN" sz="2000" dirty="0"/>
                        <a:t>1 TV</a:t>
                      </a:r>
                    </a:p>
                  </a:txBody>
                  <a:tcPr marL="110642" marR="110642" anchor="ctr"/>
                </a:tc>
                <a:tc>
                  <a:txBody>
                    <a:bodyPr/>
                    <a:lstStyle/>
                    <a:p>
                      <a:r>
                        <a:rPr lang="en-IN" sz="2000" dirty="0"/>
                        <a:t>at</a:t>
                      </a:r>
                    </a:p>
                  </a:txBody>
                  <a:tcPr marL="110642" marR="110642" anchor="ctr"/>
                </a:tc>
                <a:tc>
                  <a:txBody>
                    <a:bodyPr/>
                    <a:lstStyle/>
                    <a:p>
                      <a:r>
                        <a:rPr lang="en-IN" sz="2000" dirty="0"/>
                        <a:t>£800</a:t>
                      </a:r>
                    </a:p>
                  </a:txBody>
                  <a:tcPr marL="110642" marR="110642" anchor="ctr"/>
                </a:tc>
                <a:extLst>
                  <a:ext uri="{0D108BD9-81ED-4DB2-BD59-A6C34878D82A}">
                    <a16:rowId xmlns:a16="http://schemas.microsoft.com/office/drawing/2014/main" val="2484552419"/>
                  </a:ext>
                </a:extLst>
              </a:tr>
              <a:tr h="370840">
                <a:tc>
                  <a:txBody>
                    <a:bodyPr/>
                    <a:lstStyle/>
                    <a:p>
                      <a:r>
                        <a:rPr lang="en-IN" sz="2000" b="1" dirty="0"/>
                        <a:t>Sales</a:t>
                      </a:r>
                    </a:p>
                  </a:txBody>
                  <a:tcPr marL="110642" marR="110642" anchor="ctr"/>
                </a:tc>
                <a:tc>
                  <a:txBody>
                    <a:bodyPr/>
                    <a:lstStyle/>
                    <a:p>
                      <a:endParaRPr lang="en-IN" sz="2000"/>
                    </a:p>
                  </a:txBody>
                  <a:tcPr marL="110642" marR="110642" anchor="ctr"/>
                </a:tc>
                <a:tc>
                  <a:txBody>
                    <a:bodyPr/>
                    <a:lstStyle/>
                    <a:p>
                      <a:endParaRPr lang="en-IN" sz="2000" dirty="0"/>
                    </a:p>
                  </a:txBody>
                  <a:tcPr marL="110642" marR="110642" anchor="ctr"/>
                </a:tc>
                <a:tc>
                  <a:txBody>
                    <a:bodyPr/>
                    <a:lstStyle/>
                    <a:p>
                      <a:endParaRPr lang="en-IN" sz="2000" dirty="0"/>
                    </a:p>
                  </a:txBody>
                  <a:tcPr marL="110642" marR="110642" anchor="ctr"/>
                </a:tc>
                <a:extLst>
                  <a:ext uri="{0D108BD9-81ED-4DB2-BD59-A6C34878D82A}">
                    <a16:rowId xmlns:a16="http://schemas.microsoft.com/office/drawing/2014/main" val="3462230920"/>
                  </a:ext>
                </a:extLst>
              </a:tr>
              <a:tr h="370840">
                <a:tc>
                  <a:txBody>
                    <a:bodyPr/>
                    <a:lstStyle/>
                    <a:p>
                      <a:pPr marL="0" indent="354013"/>
                      <a:r>
                        <a:rPr lang="en-IN" sz="2000" dirty="0"/>
                        <a:t>June 1</a:t>
                      </a:r>
                    </a:p>
                  </a:txBody>
                  <a:tcPr marL="110642" marR="110642" anchor="ctr"/>
                </a:tc>
                <a:tc>
                  <a:txBody>
                    <a:bodyPr/>
                    <a:lstStyle/>
                    <a:p>
                      <a:r>
                        <a:rPr lang="en-IN" sz="2000" dirty="0"/>
                        <a:t>2 TVs</a:t>
                      </a:r>
                    </a:p>
                  </a:txBody>
                  <a:tcPr marL="110642" marR="110642" anchor="ctr"/>
                </a:tc>
                <a:tc>
                  <a:txBody>
                    <a:bodyPr/>
                    <a:lstStyle/>
                    <a:p>
                      <a:r>
                        <a:rPr lang="en-IN" sz="2000" dirty="0"/>
                        <a:t>for</a:t>
                      </a:r>
                    </a:p>
                  </a:txBody>
                  <a:tcPr marL="110642" marR="110642" anchor="ctr"/>
                </a:tc>
                <a:tc>
                  <a:txBody>
                    <a:bodyPr/>
                    <a:lstStyle/>
                    <a:p>
                      <a:r>
                        <a:rPr lang="en-IN" sz="2000" dirty="0"/>
                        <a:t>£2,400 (£1,200 × 2)</a:t>
                      </a:r>
                    </a:p>
                  </a:txBody>
                  <a:tcPr marL="110642" marR="110642" anchor="ctr"/>
                </a:tc>
                <a:extLst>
                  <a:ext uri="{0D108BD9-81ED-4DB2-BD59-A6C34878D82A}">
                    <a16:rowId xmlns:a16="http://schemas.microsoft.com/office/drawing/2014/main" val="1958968481"/>
                  </a:ext>
                </a:extLst>
              </a:tr>
            </a:tbl>
          </a:graphicData>
        </a:graphic>
      </p:graphicFrame>
      <p:sp>
        <p:nvSpPr>
          <p:cNvPr id="10" name="Content Placeholder 9">
            <a:extLst>
              <a:ext uri="{FF2B5EF4-FFF2-40B4-BE49-F238E27FC236}">
                <a16:creationId xmlns:a16="http://schemas.microsoft.com/office/drawing/2014/main" id="{5578D6BF-8DB5-0103-6700-BBDFB0EB56E1}"/>
              </a:ext>
            </a:extLst>
          </p:cNvPr>
          <p:cNvSpPr>
            <a:spLocks noGrp="1"/>
          </p:cNvSpPr>
          <p:nvPr>
            <p:ph sz="quarter" idx="18"/>
          </p:nvPr>
        </p:nvSpPr>
        <p:spPr>
          <a:xfrm>
            <a:off x="592138" y="5548313"/>
            <a:ext cx="8037512" cy="508358"/>
          </a:xfrm>
        </p:spPr>
        <p:txBody>
          <a:bodyPr>
            <a:normAutofit/>
          </a:bodyPr>
          <a:lstStyle/>
          <a:p>
            <a:pPr marL="0" indent="0">
              <a:buNone/>
            </a:pPr>
            <a:r>
              <a:rPr lang="en-CA" sz="2000" b="1" dirty="0"/>
              <a:t>Illustration 6.3: </a:t>
            </a:r>
            <a:r>
              <a:rPr lang="en-CA" sz="2000" dirty="0"/>
              <a:t>Data for inventory costing example</a:t>
            </a:r>
          </a:p>
        </p:txBody>
      </p:sp>
      <p:sp>
        <p:nvSpPr>
          <p:cNvPr id="11" name="Content Placeholder 5">
            <a:extLst>
              <a:ext uri="{FF2B5EF4-FFF2-40B4-BE49-F238E27FC236}">
                <a16:creationId xmlns:a16="http://schemas.microsoft.com/office/drawing/2014/main" id="{C641B664-283D-407F-C5CB-8DBB0ED6A16B}"/>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602887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IN" dirty="0"/>
              <a:t>Specific Identification Illustrated</a:t>
            </a:r>
          </a:p>
        </p:txBody>
      </p:sp>
      <p:sp>
        <p:nvSpPr>
          <p:cNvPr id="15" name="Content Placeholder 14">
            <a:extLst>
              <a:ext uri="{FF2B5EF4-FFF2-40B4-BE49-F238E27FC236}">
                <a16:creationId xmlns:a16="http://schemas.microsoft.com/office/drawing/2014/main" id="{BAA5C012-A3C3-2FC7-DD54-83CAD54ED9F8}"/>
              </a:ext>
            </a:extLst>
          </p:cNvPr>
          <p:cNvSpPr>
            <a:spLocks noGrp="1"/>
          </p:cNvSpPr>
          <p:nvPr>
            <p:ph sz="quarter" idx="12"/>
          </p:nvPr>
        </p:nvSpPr>
        <p:spPr/>
        <p:txBody>
          <a:bodyPr>
            <a:normAutofit/>
          </a:bodyPr>
          <a:lstStyle/>
          <a:p>
            <a:pPr marL="0" indent="0">
              <a:buNone/>
            </a:pPr>
            <a:r>
              <a:rPr lang="en-US" dirty="0"/>
              <a:t>If Crivitz sold the TVs it purchased on February 3 and May 22, then its cost of goods sold is £1,520 (£720 + £800), and its ending inventory is £750.</a:t>
            </a:r>
          </a:p>
        </p:txBody>
      </p:sp>
      <p:pic>
        <p:nvPicPr>
          <p:cNvPr id="5" name="Picture Placeholder 4" descr="An illustration depicts a man buying a T V with a cost of Euro 720 and a woman buying a T V with a cost of Euro 800. One TV remains on the shelf with a cost of Euro 750. Cost of goods sold equals Euro 720 plus Euro 800 for a total of Euro 1,520. Ending inventory equals Euro 750.">
            <a:extLst>
              <a:ext uri="{FF2B5EF4-FFF2-40B4-BE49-F238E27FC236}">
                <a16:creationId xmlns:a16="http://schemas.microsoft.com/office/drawing/2014/main" id="{D325E725-9FF7-1FE2-BE4F-18A068987B25}"/>
              </a:ext>
            </a:extLst>
          </p:cNvPr>
          <p:cNvPicPr>
            <a:picLocks noGrp="1" noChangeAspect="1"/>
          </p:cNvPicPr>
          <p:nvPr>
            <p:ph type="pic" sz="quarter" idx="17"/>
          </p:nvPr>
        </p:nvPicPr>
        <p:blipFill rotWithShape="1">
          <a:blip r:embed="rId2"/>
          <a:stretch/>
        </p:blipFill>
        <p:spPr>
          <a:xfrm>
            <a:off x="993722" y="2809256"/>
            <a:ext cx="7156556" cy="2960249"/>
          </a:xfrm>
          <a:prstGeom prst="rect">
            <a:avLst/>
          </a:prstGeom>
        </p:spPr>
      </p:pic>
      <p:sp>
        <p:nvSpPr>
          <p:cNvPr id="10" name="Content Placeholder 9">
            <a:extLst>
              <a:ext uri="{FF2B5EF4-FFF2-40B4-BE49-F238E27FC236}">
                <a16:creationId xmlns:a16="http://schemas.microsoft.com/office/drawing/2014/main" id="{5578D6BF-8DB5-0103-6700-BBDFB0EB56E1}"/>
              </a:ext>
            </a:extLst>
          </p:cNvPr>
          <p:cNvSpPr>
            <a:spLocks noGrp="1"/>
          </p:cNvSpPr>
          <p:nvPr>
            <p:ph sz="quarter" idx="18"/>
          </p:nvPr>
        </p:nvSpPr>
        <p:spPr>
          <a:xfrm>
            <a:off x="957480" y="5841562"/>
            <a:ext cx="7306829" cy="417148"/>
          </a:xfrm>
        </p:spPr>
        <p:txBody>
          <a:bodyPr>
            <a:normAutofit/>
          </a:bodyPr>
          <a:lstStyle/>
          <a:p>
            <a:pPr marL="0" indent="0">
              <a:buNone/>
            </a:pPr>
            <a:r>
              <a:rPr lang="en-CA" sz="2000" b="1" dirty="0"/>
              <a:t>Illustration 6.4: </a:t>
            </a:r>
            <a:r>
              <a:rPr lang="en-CA" sz="2000" dirty="0"/>
              <a:t>Specific identification method</a:t>
            </a:r>
          </a:p>
        </p:txBody>
      </p:sp>
      <p:sp>
        <p:nvSpPr>
          <p:cNvPr id="12" name="Content Placeholder 5">
            <a:extLst>
              <a:ext uri="{FF2B5EF4-FFF2-40B4-BE49-F238E27FC236}">
                <a16:creationId xmlns:a16="http://schemas.microsoft.com/office/drawing/2014/main" id="{86636CA4-3100-52E8-0BA6-CA11FF7939C0}"/>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2561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Specific Identification Costing</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pPr marL="0" indent="0">
              <a:buNone/>
            </a:pPr>
            <a:r>
              <a:rPr lang="en-US" dirty="0"/>
              <a:t>Costing method in which items still in inventory are specifically costed to arrive at the total cost of the ending inventory.</a:t>
            </a:r>
          </a:p>
          <a:p>
            <a:pPr marL="714375" indent="-350838"/>
            <a:r>
              <a:rPr lang="en-US" dirty="0">
                <a:solidFill>
                  <a:srgbClr val="FF0000"/>
                </a:solidFill>
              </a:rPr>
              <a:t>Practice is relatively rare</a:t>
            </a:r>
            <a:r>
              <a:rPr lang="en-US" dirty="0"/>
              <a:t>, because </a:t>
            </a:r>
            <a:r>
              <a:rPr lang="en-US" b="0" i="0" dirty="0">
                <a:solidFill>
                  <a:srgbClr val="040C28"/>
                </a:solidFill>
                <a:effectLst/>
                <a:latin typeface="Google Sans"/>
              </a:rPr>
              <a:t>there are few purchased products with unique identification codes that are clearly recorded in a company's accounting records</a:t>
            </a:r>
            <a:endParaRPr lang="en-US" dirty="0"/>
          </a:p>
          <a:p>
            <a:pPr marL="714375" indent="-350838"/>
            <a:r>
              <a:rPr lang="en-US" dirty="0">
                <a:solidFill>
                  <a:srgbClr val="FF0000"/>
                </a:solidFill>
              </a:rPr>
              <a:t>Most companies make assumptions </a:t>
            </a:r>
            <a:r>
              <a:rPr lang="en-US" dirty="0"/>
              <a:t>(cost flow assumptions) about which units were sold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58113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Cost Flow Assumptions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pPr marL="0" indent="0">
              <a:buNone/>
            </a:pPr>
            <a:r>
              <a:rPr lang="en-US" dirty="0"/>
              <a:t>There are two assumed cost flow methods:</a:t>
            </a:r>
          </a:p>
          <a:p>
            <a:pPr marL="1077913" indent="-450850">
              <a:buFont typeface="+mj-lt"/>
              <a:buAutoNum type="arabicPeriod"/>
            </a:pPr>
            <a:r>
              <a:rPr lang="en-US" dirty="0"/>
              <a:t>First-in, first-out (</a:t>
            </a:r>
            <a:r>
              <a:rPr lang="en-US" b="1" dirty="0"/>
              <a:t>FIFO</a:t>
            </a:r>
            <a:r>
              <a:rPr lang="en-US" dirty="0"/>
              <a:t>)</a:t>
            </a:r>
          </a:p>
          <a:p>
            <a:pPr marL="1077913" indent="-450850">
              <a:buFont typeface="+mj-lt"/>
              <a:buAutoNum type="arabicPeriod"/>
            </a:pPr>
            <a:r>
              <a:rPr lang="en-US" b="1" dirty="0"/>
              <a:t>Average-cost</a:t>
            </a:r>
          </a:p>
          <a:p>
            <a:pPr marL="0" indent="0">
              <a:buNone/>
            </a:pPr>
            <a:r>
              <a:rPr lang="en-US" b="1" dirty="0"/>
              <a:t>Cost flow </a:t>
            </a:r>
            <a:r>
              <a:rPr lang="en-US" dirty="0"/>
              <a:t>does not need be consistent with the </a:t>
            </a:r>
            <a:r>
              <a:rPr lang="en-US" b="1" dirty="0"/>
              <a:t>physical movement </a:t>
            </a:r>
            <a:r>
              <a:rPr lang="en-US" dirty="0"/>
              <a:t>of the goods.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88911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fontScale="90000"/>
          </a:bodyPr>
          <a:lstStyle/>
          <a:p>
            <a:r>
              <a:rPr lang="en-US" dirty="0"/>
              <a:t>Cost Flow Assumptions – Example Data</a:t>
            </a:r>
            <a:endParaRPr lang="en-IN" dirty="0"/>
          </a:p>
        </p:txBody>
      </p:sp>
      <p:pic>
        <p:nvPicPr>
          <p:cNvPr id="13" name="Picture Placeholder 12" descr="An illustration presents a two-line heading consisting of the name of the company, Lin Electronics; and the type of statement, Astro Condensers. The statement has 5 columns, and the column headers are: Date, Explanation, Units, Unit Cost, and Total Cost. The data from the table are as follows: Date, January 1; Explanation, Beginning inventory; Units, 10; Unit Cost, Hong Kong $100; Total Cost, Hong Kong $1,000; Date, April 15; Explanation, Purchase; Units, 20; Unit Cost, 110; Total Cost, 2,200;Date, August 24; Explanation, Purchase; Units, 30; Unit Cost, 120; Total Cost, 3,600;Date, November 27; Explanation, Purchase; Units, 40; Unit Cost, 130; Total Cost, 5,200;Date, no data; Explanation, Total units available for sale; Units, 100; Unit Cost, no data; Total Cost, Hong Kong $12,000; Date, no data; Explanation, Units in ending inventory; Units, negative 45 (shown in parentheses); Unit Cost, no data; Total Cost, no data; Date, no data; Explanation, Units sold; Units, 55; Unit Cost, no data; Total Cost, no data. Units sold is derived from subtracting units in ending inventory from total units available for sale.">
            <a:extLst>
              <a:ext uri="{FF2B5EF4-FFF2-40B4-BE49-F238E27FC236}">
                <a16:creationId xmlns:a16="http://schemas.microsoft.com/office/drawing/2014/main" id="{382F5048-869A-686A-EA40-37B7B8CFD826}"/>
              </a:ext>
            </a:extLst>
          </p:cNvPr>
          <p:cNvPicPr>
            <a:picLocks noGrp="1" noChangeAspect="1"/>
          </p:cNvPicPr>
          <p:nvPr>
            <p:ph type="pic" sz="quarter" idx="17"/>
          </p:nvPr>
        </p:nvPicPr>
        <p:blipFill rotWithShape="1">
          <a:blip r:embed="rId3"/>
          <a:stretch/>
        </p:blipFill>
        <p:spPr>
          <a:xfrm>
            <a:off x="275626" y="1888196"/>
            <a:ext cx="8592749" cy="3334215"/>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244474" y="5339110"/>
            <a:ext cx="8115301" cy="526315"/>
          </a:xfrm>
        </p:spPr>
        <p:txBody>
          <a:bodyPr>
            <a:normAutofit/>
          </a:bodyPr>
          <a:lstStyle/>
          <a:p>
            <a:pPr marL="0" indent="0">
              <a:buNone/>
            </a:pPr>
            <a:r>
              <a:rPr lang="en-US" altLang="en-US" sz="2000" b="1" dirty="0"/>
              <a:t>Illustration 6.5:</a:t>
            </a:r>
            <a:r>
              <a:rPr lang="en-US" altLang="en-US" sz="2000" dirty="0"/>
              <a:t> Data for Lin Electronics</a:t>
            </a:r>
          </a:p>
        </p:txBody>
      </p:sp>
      <p:sp>
        <p:nvSpPr>
          <p:cNvPr id="12" name="Content Placeholder 5">
            <a:extLst>
              <a:ext uri="{FF2B5EF4-FFF2-40B4-BE49-F238E27FC236}">
                <a16:creationId xmlns:a16="http://schemas.microsoft.com/office/drawing/2014/main" id="{C38C9837-9CFA-138F-47F6-0140F2ADCAEB}"/>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2226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First-In, First-Out (FIFO)</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b="1" dirty="0"/>
              <a:t>Costs of earliest goods purchased</a:t>
            </a:r>
            <a:r>
              <a:rPr lang="en-US" dirty="0"/>
              <a:t> are first to be recognized in determining cost of goods sold.</a:t>
            </a:r>
          </a:p>
          <a:p>
            <a:r>
              <a:rPr lang="en-US" dirty="0"/>
              <a:t>Often parallels actual physical flow of merchandise.</a:t>
            </a:r>
          </a:p>
          <a:p>
            <a:r>
              <a:rPr lang="en-US" dirty="0"/>
              <a:t>Companies determine cost of ending inventory by taking the unit cost of the most recent purchase and working backward until all units of inventory have been costed.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29086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2221-D6F2-4E8D-91BA-E234C63D6C33}"/>
              </a:ext>
            </a:extLst>
          </p:cNvPr>
          <p:cNvSpPr>
            <a:spLocks noGrp="1"/>
          </p:cNvSpPr>
          <p:nvPr>
            <p:ph type="title"/>
          </p:nvPr>
        </p:nvSpPr>
        <p:spPr/>
        <p:txBody>
          <a:bodyPr>
            <a:normAutofit fontScale="90000"/>
          </a:bodyPr>
          <a:lstStyle/>
          <a:p>
            <a:r>
              <a:rPr lang="en-US" dirty="0"/>
              <a:t>FIFO</a:t>
            </a:r>
          </a:p>
        </p:txBody>
      </p:sp>
      <p:sp>
        <p:nvSpPr>
          <p:cNvPr id="3" name="Slide Number Placeholder 2">
            <a:extLst>
              <a:ext uri="{FF2B5EF4-FFF2-40B4-BE49-F238E27FC236}">
                <a16:creationId xmlns:a16="http://schemas.microsoft.com/office/drawing/2014/main" id="{659207B9-2073-4D58-8A30-A7D741891408}"/>
              </a:ext>
            </a:extLst>
          </p:cNvPr>
          <p:cNvSpPr>
            <a:spLocks noGrp="1"/>
          </p:cNvSpPr>
          <p:nvPr>
            <p:ph type="sldNum" sz="quarter" idx="12"/>
          </p:nvPr>
        </p:nvSpPr>
        <p:spPr/>
        <p:txBody>
          <a:bodyPr/>
          <a:lstStyle/>
          <a:p>
            <a:fld id="{CFEFCF7E-18A1-4C69-AB32-562E04F3D2E0}" type="slidenum">
              <a:rPr lang="en-US" smtClean="0"/>
              <a:pPr/>
              <a:t>46</a:t>
            </a:fld>
            <a:endParaRPr lang="en-US" dirty="0"/>
          </a:p>
        </p:txBody>
      </p:sp>
      <p:sp>
        <p:nvSpPr>
          <p:cNvPr id="4" name="Rectangle 3">
            <a:extLst>
              <a:ext uri="{FF2B5EF4-FFF2-40B4-BE49-F238E27FC236}">
                <a16:creationId xmlns:a16="http://schemas.microsoft.com/office/drawing/2014/main" id="{84FF3B12-0794-40A9-B20C-9F30B558905A}"/>
              </a:ext>
            </a:extLst>
          </p:cNvPr>
          <p:cNvSpPr/>
          <p:nvPr/>
        </p:nvSpPr>
        <p:spPr>
          <a:xfrm>
            <a:off x="457200" y="1143000"/>
            <a:ext cx="3435556" cy="923330"/>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First-in-first-out (FIFO) method </a:t>
            </a:r>
          </a:p>
          <a:p>
            <a:endParaRPr lang="en-US" b="1" dirty="0">
              <a:latin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74F0A2E5-7E69-407F-8BFE-84D09E75325A}"/>
              </a:ext>
            </a:extLst>
          </p:cNvPr>
          <p:cNvPicPr>
            <a:picLocks noChangeAspect="1"/>
          </p:cNvPicPr>
          <p:nvPr/>
        </p:nvPicPr>
        <p:blipFill rotWithShape="1">
          <a:blip r:embed="rId2"/>
          <a:srcRect t="43320" b="11587"/>
          <a:stretch/>
        </p:blipFill>
        <p:spPr>
          <a:xfrm>
            <a:off x="914400" y="2133600"/>
            <a:ext cx="7427380" cy="2514600"/>
          </a:xfrm>
          <a:prstGeom prst="rect">
            <a:avLst/>
          </a:prstGeom>
        </p:spPr>
      </p:pic>
    </p:spTree>
    <p:extLst>
      <p:ext uri="{BB962C8B-B14F-4D97-AF65-F5344CB8AC3E}">
        <p14:creationId xmlns:p14="http://schemas.microsoft.com/office/powerpoint/2010/main" val="1905363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First-In, First-Out (FIFO) Allocation</a:t>
            </a:r>
            <a:endParaRPr lang="en-IN" dirty="0"/>
          </a:p>
        </p:txBody>
      </p:sp>
      <p:pic>
        <p:nvPicPr>
          <p:cNvPr id="5" name="Picture Placeholder 4" descr="An illustration of the Allocation of costs using the F I F O method. The illustration is divided into three parts, the first part is computation of the total cost of goods available for sale, and is presented as a table with five columns: Date, Explanation, Units, Unit Cost, and Total Cost. The data from the table are as follows: Date, January 1; Explanation, Beginning inventory; Units, 10; Unit Cost, H K $100; Total Cost, H K $1,000;Date, April 15; Explanation, Purchase; Units, 20; Unit Cost, 110; Total Cost, 2,200;Date, August 24; Explanation, Purchase; Units, 30; Unit Cost, 120; Total Cost, 3,600;Date, November 27; Explanation, Purchase; Units, 40; Unit Cost, 130; Total Cost, 5,200;Date, no data; Explanation, Total; Units, 100; Unit Cost, no data; Total Cost, H K $12,000 (highlighted).The second part consists of 2 steps. Step 1, computation of total cost of Ending Inventory, and is presented as a table with four columns: Date, Units, Unit Cost, and Total Cost. The data from the table are as follows: Date, November 27; Units, 40; Unit Cost, H K $130; Total Cost, H K $5,200;Date, August 24; Units, 5; Unit Cost, 120; Total Cost, 600;Date, Total; Units, 45; Unit Cost, no data; Total Cost, H K $5,800 (highlighted).Step 2, computation of cost of goods sold. Cost of goods available for sale H K $12,000, Less: Ending inventory of 5,800, equals Cost of goods sold H K $6,200.  The third part of the illustration depicts the total goods available for sale consist of multiple purchases and beginning inventory in the amounts of H K $1,000 plus H K $2,200 plus H K $3,000 plus H K $600 plus H K $5,200. The first purchases are shipped, with costs of H K $1,000 plus H K $2,200 plus H K $3,000, for a total of H K $6,200 as Cost of goods sold. The Ending inventory remaining in the Warehouse is H K $5,800, consisting of H K $600 and H K $5,200.">
            <a:extLst>
              <a:ext uri="{FF2B5EF4-FFF2-40B4-BE49-F238E27FC236}">
                <a16:creationId xmlns:a16="http://schemas.microsoft.com/office/drawing/2014/main" id="{D8B7C8F5-EAD1-1FCB-3F60-7206456C3A4A}"/>
              </a:ext>
            </a:extLst>
          </p:cNvPr>
          <p:cNvPicPr>
            <a:picLocks noGrp="1" noChangeAspect="1"/>
          </p:cNvPicPr>
          <p:nvPr>
            <p:ph type="pic" sz="quarter" idx="17"/>
          </p:nvPr>
        </p:nvPicPr>
        <p:blipFill rotWithShape="1">
          <a:blip r:embed="rId3"/>
          <a:stretch/>
        </p:blipFill>
        <p:spPr>
          <a:xfrm>
            <a:off x="294127" y="1266963"/>
            <a:ext cx="5142170" cy="5016615"/>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540321" y="1261982"/>
            <a:ext cx="3223533" cy="704605"/>
          </a:xfrm>
        </p:spPr>
        <p:txBody>
          <a:bodyPr>
            <a:normAutofit/>
          </a:bodyPr>
          <a:lstStyle/>
          <a:p>
            <a:pPr marL="0" indent="0">
              <a:buNone/>
            </a:pPr>
            <a:r>
              <a:rPr lang="en-US" altLang="en-US" sz="2000" b="1" dirty="0"/>
              <a:t>Illustration 6.6:</a:t>
            </a:r>
            <a:r>
              <a:rPr lang="en-US" altLang="en-US" sz="2000" dirty="0"/>
              <a:t> Allocation of costs – FIFO method</a:t>
            </a:r>
          </a:p>
        </p:txBody>
      </p:sp>
      <p:sp>
        <p:nvSpPr>
          <p:cNvPr id="13" name="Content Placeholder 5">
            <a:extLst>
              <a:ext uri="{FF2B5EF4-FFF2-40B4-BE49-F238E27FC236}">
                <a16:creationId xmlns:a16="http://schemas.microsoft.com/office/drawing/2014/main" id="{C6923265-5228-3C88-592F-B66CDE93FFE5}"/>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7752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US" dirty="0"/>
              <a:t>Average-Cost – Illustration 6.8</a:t>
            </a:r>
            <a:endParaRPr lang="en-IN" dirty="0"/>
          </a:p>
        </p:txBody>
      </p:sp>
      <p:sp>
        <p:nvSpPr>
          <p:cNvPr id="15" name="Content Placeholder 14">
            <a:extLst>
              <a:ext uri="{FF2B5EF4-FFF2-40B4-BE49-F238E27FC236}">
                <a16:creationId xmlns:a16="http://schemas.microsoft.com/office/drawing/2014/main" id="{BAA5C012-A3C3-2FC7-DD54-83CAD54ED9F8}"/>
              </a:ext>
            </a:extLst>
          </p:cNvPr>
          <p:cNvSpPr>
            <a:spLocks noGrp="1"/>
          </p:cNvSpPr>
          <p:nvPr>
            <p:ph sz="quarter" idx="12"/>
          </p:nvPr>
        </p:nvSpPr>
        <p:spPr>
          <a:xfrm>
            <a:off x="513862" y="1309567"/>
            <a:ext cx="8115301" cy="2648658"/>
          </a:xfrm>
        </p:spPr>
        <p:txBody>
          <a:bodyPr>
            <a:normAutofit/>
          </a:bodyPr>
          <a:lstStyle/>
          <a:p>
            <a:r>
              <a:rPr lang="en-US" dirty="0"/>
              <a:t>Allocates cost of goods available for sale on the basis of </a:t>
            </a:r>
            <a:r>
              <a:rPr lang="en-US" b="1" dirty="0"/>
              <a:t>weighted-average unit cost</a:t>
            </a:r>
            <a:r>
              <a:rPr lang="en-US" dirty="0"/>
              <a:t> incurred.</a:t>
            </a:r>
          </a:p>
          <a:p>
            <a:r>
              <a:rPr lang="en-US" dirty="0"/>
              <a:t>Applies weighted-average unit cost to </a:t>
            </a:r>
            <a:r>
              <a:rPr lang="en-US" b="1" dirty="0"/>
              <a:t>units on hand</a:t>
            </a:r>
            <a:r>
              <a:rPr lang="en-US" dirty="0"/>
              <a:t> to determine cost of ending inventory.</a:t>
            </a:r>
          </a:p>
          <a:p>
            <a:r>
              <a:rPr lang="en-US" dirty="0"/>
              <a:t>Assumes that goods are similar in nature.</a:t>
            </a:r>
          </a:p>
        </p:txBody>
      </p:sp>
      <p:graphicFrame>
        <p:nvGraphicFramePr>
          <p:cNvPr id="14" name="Table 15">
            <a:extLst>
              <a:ext uri="{FF2B5EF4-FFF2-40B4-BE49-F238E27FC236}">
                <a16:creationId xmlns:a16="http://schemas.microsoft.com/office/drawing/2014/main" id="{5BDEAB26-5B8C-6273-9177-21211C2C5FCE}"/>
              </a:ext>
            </a:extLst>
          </p:cNvPr>
          <p:cNvGraphicFramePr>
            <a:graphicFrameLocks noGrp="1"/>
          </p:cNvGraphicFramePr>
          <p:nvPr>
            <p:ph type="tbl" sz="quarter" idx="19"/>
            <p:extLst>
              <p:ext uri="{D42A27DB-BD31-4B8C-83A1-F6EECF244321}">
                <p14:modId xmlns:p14="http://schemas.microsoft.com/office/powerpoint/2010/main" val="3220119810"/>
              </p:ext>
            </p:extLst>
          </p:nvPr>
        </p:nvGraphicFramePr>
        <p:xfrm>
          <a:off x="739988" y="3784895"/>
          <a:ext cx="7664027" cy="1010920"/>
        </p:xfrm>
        <a:graphic>
          <a:graphicData uri="http://schemas.openxmlformats.org/drawingml/2006/table">
            <a:tbl>
              <a:tblPr firstRow="1" bandRow="1">
                <a:tableStyleId>{2D5ABB26-0587-4C30-8999-92F81FD0307C}</a:tableStyleId>
              </a:tblPr>
              <a:tblGrid>
                <a:gridCol w="2012934">
                  <a:extLst>
                    <a:ext uri="{9D8B030D-6E8A-4147-A177-3AD203B41FA5}">
                      <a16:colId xmlns:a16="http://schemas.microsoft.com/office/drawing/2014/main" val="1108351527"/>
                    </a:ext>
                  </a:extLst>
                </a:gridCol>
                <a:gridCol w="422978">
                  <a:extLst>
                    <a:ext uri="{9D8B030D-6E8A-4147-A177-3AD203B41FA5}">
                      <a16:colId xmlns:a16="http://schemas.microsoft.com/office/drawing/2014/main" val="3791956944"/>
                    </a:ext>
                  </a:extLst>
                </a:gridCol>
                <a:gridCol w="2040993">
                  <a:extLst>
                    <a:ext uri="{9D8B030D-6E8A-4147-A177-3AD203B41FA5}">
                      <a16:colId xmlns:a16="http://schemas.microsoft.com/office/drawing/2014/main" val="4122217491"/>
                    </a:ext>
                  </a:extLst>
                </a:gridCol>
                <a:gridCol w="885679">
                  <a:extLst>
                    <a:ext uri="{9D8B030D-6E8A-4147-A177-3AD203B41FA5}">
                      <a16:colId xmlns:a16="http://schemas.microsoft.com/office/drawing/2014/main" val="1644707219"/>
                    </a:ext>
                  </a:extLst>
                </a:gridCol>
                <a:gridCol w="2301443">
                  <a:extLst>
                    <a:ext uri="{9D8B030D-6E8A-4147-A177-3AD203B41FA5}">
                      <a16:colId xmlns:a16="http://schemas.microsoft.com/office/drawing/2014/main" val="685539476"/>
                    </a:ext>
                  </a:extLst>
                </a:gridCol>
              </a:tblGrid>
              <a:tr h="370840">
                <a:tc>
                  <a:txBody>
                    <a:bodyPr/>
                    <a:lstStyle/>
                    <a:p>
                      <a:pPr algn="ctr"/>
                      <a:r>
                        <a:rPr lang="en-IN" sz="1800" b="1" dirty="0"/>
                        <a:t>Cost of Goods Available for Sale</a:t>
                      </a:r>
                    </a:p>
                  </a:txBody>
                  <a:tcPr marL="110642" marR="110642" anchor="ctr"/>
                </a:tc>
                <a:tc>
                  <a:txBody>
                    <a:bodyPr/>
                    <a:lstStyle/>
                    <a:p>
                      <a:pPr algn="ctr"/>
                      <a:r>
                        <a:rPr lang="en-IN" sz="1800" b="1" dirty="0"/>
                        <a:t>÷</a:t>
                      </a:r>
                    </a:p>
                  </a:txBody>
                  <a:tcPr marL="110642" marR="110642" anchor="ctr"/>
                </a:tc>
                <a:tc>
                  <a:txBody>
                    <a:bodyPr/>
                    <a:lstStyle/>
                    <a:p>
                      <a:pPr algn="ctr"/>
                      <a:r>
                        <a:rPr lang="en-IN" sz="1800" b="1" dirty="0"/>
                        <a:t>Total Units Available for Sale</a:t>
                      </a:r>
                    </a:p>
                  </a:txBody>
                  <a:tcPr marL="110642" marR="110642" anchor="ctr"/>
                </a:tc>
                <a:tc>
                  <a:txBody>
                    <a:bodyPr/>
                    <a:lstStyle/>
                    <a:p>
                      <a:pPr algn="ctr"/>
                      <a:r>
                        <a:rPr lang="en-IN" sz="1800" b="1" dirty="0"/>
                        <a:t>=</a:t>
                      </a:r>
                    </a:p>
                  </a:txBody>
                  <a:tcPr marL="110642" marR="110642" anchor="ctr"/>
                </a:tc>
                <a:tc>
                  <a:txBody>
                    <a:bodyPr/>
                    <a:lstStyle/>
                    <a:p>
                      <a:pPr algn="ctr"/>
                      <a:r>
                        <a:rPr lang="en-IN" sz="1800" b="1" dirty="0">
                          <a:solidFill>
                            <a:schemeClr val="accent2"/>
                          </a:solidFill>
                        </a:rPr>
                        <a:t>Weighted-Average Unit Cost</a:t>
                      </a:r>
                    </a:p>
                  </a:txBody>
                  <a:tcPr marL="110642" marR="110642" anchor="ctr"/>
                </a:tc>
                <a:extLst>
                  <a:ext uri="{0D108BD9-81ED-4DB2-BD59-A6C34878D82A}">
                    <a16:rowId xmlns:a16="http://schemas.microsoft.com/office/drawing/2014/main" val="2037756033"/>
                  </a:ext>
                </a:extLst>
              </a:tr>
              <a:tr h="370840">
                <a:tc>
                  <a:txBody>
                    <a:bodyPr/>
                    <a:lstStyle/>
                    <a:p>
                      <a:pPr algn="ctr"/>
                      <a:r>
                        <a:rPr lang="en-IN" sz="1800" dirty="0"/>
                        <a:t>HK$12,000</a:t>
                      </a:r>
                    </a:p>
                  </a:txBody>
                  <a:tcPr marL="110642" marR="110642" anchor="ctr"/>
                </a:tc>
                <a:tc>
                  <a:txBody>
                    <a:bodyPr/>
                    <a:lstStyle/>
                    <a:p>
                      <a:pPr algn="ctr"/>
                      <a:r>
                        <a:rPr lang="en-IN" sz="1800" dirty="0"/>
                        <a:t>÷</a:t>
                      </a:r>
                    </a:p>
                  </a:txBody>
                  <a:tcPr marL="110642" marR="110642" anchor="ctr"/>
                </a:tc>
                <a:tc>
                  <a:txBody>
                    <a:bodyPr/>
                    <a:lstStyle/>
                    <a:p>
                      <a:pPr algn="ctr"/>
                      <a:r>
                        <a:rPr lang="en-IN" sz="1800" dirty="0"/>
                        <a:t>100</a:t>
                      </a:r>
                    </a:p>
                  </a:txBody>
                  <a:tcPr marL="110642" marR="110642" anchor="ctr"/>
                </a:tc>
                <a:tc>
                  <a:txBody>
                    <a:bodyPr/>
                    <a:lstStyle/>
                    <a:p>
                      <a:pPr algn="ctr"/>
                      <a:r>
                        <a:rPr lang="en-IN" sz="1800" dirty="0"/>
                        <a:t>=</a:t>
                      </a:r>
                    </a:p>
                  </a:txBody>
                  <a:tcPr marL="110642" marR="110642" anchor="ctr"/>
                </a:tc>
                <a:tc>
                  <a:txBody>
                    <a:bodyPr/>
                    <a:lstStyle/>
                    <a:p>
                      <a:pPr algn="ctr"/>
                      <a:r>
                        <a:rPr lang="en-IN" sz="1800" dirty="0">
                          <a:solidFill>
                            <a:schemeClr val="accent2"/>
                          </a:solidFill>
                        </a:rPr>
                        <a:t>HK$120</a:t>
                      </a:r>
                    </a:p>
                  </a:txBody>
                  <a:tcPr marL="110642" marR="110642" anchor="ctr"/>
                </a:tc>
                <a:extLst>
                  <a:ext uri="{0D108BD9-81ED-4DB2-BD59-A6C34878D82A}">
                    <a16:rowId xmlns:a16="http://schemas.microsoft.com/office/drawing/2014/main" val="2727068577"/>
                  </a:ext>
                </a:extLst>
              </a:tr>
            </a:tbl>
          </a:graphicData>
        </a:graphic>
      </p:graphicFrame>
      <p:sp>
        <p:nvSpPr>
          <p:cNvPr id="10" name="Content Placeholder 9">
            <a:extLst>
              <a:ext uri="{FF2B5EF4-FFF2-40B4-BE49-F238E27FC236}">
                <a16:creationId xmlns:a16="http://schemas.microsoft.com/office/drawing/2014/main" id="{5578D6BF-8DB5-0103-6700-BBDFB0EB56E1}"/>
              </a:ext>
            </a:extLst>
          </p:cNvPr>
          <p:cNvSpPr>
            <a:spLocks noGrp="1"/>
          </p:cNvSpPr>
          <p:nvPr>
            <p:ph sz="quarter" idx="18"/>
          </p:nvPr>
        </p:nvSpPr>
        <p:spPr>
          <a:xfrm>
            <a:off x="804048" y="5389077"/>
            <a:ext cx="7306829" cy="434343"/>
          </a:xfrm>
        </p:spPr>
        <p:txBody>
          <a:bodyPr>
            <a:normAutofit/>
          </a:bodyPr>
          <a:lstStyle/>
          <a:p>
            <a:pPr marL="0" indent="0">
              <a:buNone/>
            </a:pPr>
            <a:r>
              <a:rPr lang="en-CA" sz="2000" b="1" dirty="0"/>
              <a:t>Illustration 6.8: </a:t>
            </a:r>
            <a:r>
              <a:rPr lang="en-CA" sz="2000" dirty="0"/>
              <a:t>Formula for weighted-average unit cost</a:t>
            </a:r>
          </a:p>
        </p:txBody>
      </p:sp>
      <p:sp>
        <p:nvSpPr>
          <p:cNvPr id="12" name="Content Placeholder 5">
            <a:extLst>
              <a:ext uri="{FF2B5EF4-FFF2-40B4-BE49-F238E27FC236}">
                <a16:creationId xmlns:a16="http://schemas.microsoft.com/office/drawing/2014/main" id="{7C6E7C7E-DA7F-F7B9-4825-37EFB681A930}"/>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17128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Average-Cost Allocation</a:t>
            </a:r>
            <a:endParaRPr lang="en-IN" dirty="0"/>
          </a:p>
        </p:txBody>
      </p:sp>
      <p:pic>
        <p:nvPicPr>
          <p:cNvPr id="5" name="Picture Placeholder 4" descr="An illustration of the Allocation of costs using the average cost method. The illustration is divided into two parts, the first part is computation of total cost of cost of goods available for sale, and is presented as a table with five columns: Date, Explanation, Units, Unit Cost, and Total Cost. The data from the table are as follows: Date, January 1; Explanation, Beginning inventory; Units, 10; Unit Cost, H K $100; Total Cost, H K $1,000; Date, April 15; Explanation, Purchase; Units, 20; Unit Cost, 110; Total Cost, 2,200; Date, August 24; Explanation, Purchase; Units, 30; Unit Cost, 120; Total Cost, 3,600; Date, November 27; Explanation, Purchase; Units, 40; Unit Cost, 130; Total Cost, 5,200; Date, no data; Explanation, Total; Units, 100; Unit Cost, no data; Total Cost, H K $12,000 (highlighted). The second part consists of 2 steps. Step 1, computation of total cost of Ending Inventory, consists of two equations that read: H K $12,000 divided by 100 equals H K $120; Units, 45 multiplied by Unit Cost, H K $120 equals Total Cost, H K $5,400 (highlighted). Step 2, computation of cost of goods sold. Cost of goods available for sale of H K $12,000, Less: Ending inventory of 5,400, equals Cost of goods sold of H K $6,600 (highlighted).">
            <a:extLst>
              <a:ext uri="{FF2B5EF4-FFF2-40B4-BE49-F238E27FC236}">
                <a16:creationId xmlns:a16="http://schemas.microsoft.com/office/drawing/2014/main" id="{695F3CD3-837D-7B65-510E-D442430C94D9}"/>
              </a:ext>
            </a:extLst>
          </p:cNvPr>
          <p:cNvPicPr>
            <a:picLocks noGrp="1" noChangeAspect="1"/>
          </p:cNvPicPr>
          <p:nvPr>
            <p:ph type="pic" sz="quarter" idx="17"/>
          </p:nvPr>
        </p:nvPicPr>
        <p:blipFill rotWithShape="1">
          <a:blip r:embed="rId2"/>
          <a:stretch/>
        </p:blipFill>
        <p:spPr>
          <a:xfrm>
            <a:off x="637699" y="1288733"/>
            <a:ext cx="7868603" cy="4128135"/>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4353" y="5879501"/>
            <a:ext cx="8115301" cy="442715"/>
          </a:xfrm>
        </p:spPr>
        <p:txBody>
          <a:bodyPr>
            <a:normAutofit/>
          </a:bodyPr>
          <a:lstStyle/>
          <a:p>
            <a:pPr marL="0" indent="0">
              <a:buNone/>
            </a:pPr>
            <a:r>
              <a:rPr lang="en-US" altLang="en-US" sz="2000" b="1" dirty="0"/>
              <a:t>Illustration 6.9: </a:t>
            </a:r>
            <a:r>
              <a:rPr lang="en-US" altLang="en-US" sz="2000" dirty="0"/>
              <a:t>Allocation of costs─ average-cost method</a:t>
            </a:r>
          </a:p>
        </p:txBody>
      </p:sp>
      <p:sp>
        <p:nvSpPr>
          <p:cNvPr id="13" name="Content Placeholder 5">
            <a:extLst>
              <a:ext uri="{FF2B5EF4-FFF2-40B4-BE49-F238E27FC236}">
                <a16:creationId xmlns:a16="http://schemas.microsoft.com/office/drawing/2014/main" id="{BF004213-E830-339F-70DF-45652139DEA0}"/>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23953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AF818D-B0F9-AB7E-53E1-F601689B6416}"/>
              </a:ext>
            </a:extLst>
          </p:cNvPr>
          <p:cNvSpPr>
            <a:spLocks noGrp="1"/>
          </p:cNvSpPr>
          <p:nvPr>
            <p:ph type="title"/>
          </p:nvPr>
        </p:nvSpPr>
        <p:spPr/>
        <p:txBody>
          <a:bodyPr/>
          <a:lstStyle/>
          <a:p>
            <a:r>
              <a:rPr lang="en-US" dirty="0"/>
              <a:t>Review: Flow of Costs </a:t>
            </a:r>
            <a:r>
              <a:rPr lang="en-IN" dirty="0"/>
              <a:t>(</a:t>
            </a:r>
            <a:r>
              <a:rPr lang="en-US" dirty="0"/>
              <a:t>Perpetual System)</a:t>
            </a:r>
            <a:endParaRPr lang="en-IN" dirty="0"/>
          </a:p>
        </p:txBody>
      </p:sp>
      <p:sp>
        <p:nvSpPr>
          <p:cNvPr id="6" name="Content Placeholder 5">
            <a:extLst>
              <a:ext uri="{FF2B5EF4-FFF2-40B4-BE49-F238E27FC236}">
                <a16:creationId xmlns:a16="http://schemas.microsoft.com/office/drawing/2014/main" id="{FE2C858D-75D0-F582-FFFF-F469C46B8C03}"/>
              </a:ext>
            </a:extLst>
          </p:cNvPr>
          <p:cNvSpPr>
            <a:spLocks noGrp="1"/>
          </p:cNvSpPr>
          <p:nvPr>
            <p:ph sz="quarter" idx="12"/>
          </p:nvPr>
        </p:nvSpPr>
        <p:spPr>
          <a:xfrm>
            <a:off x="1528398" y="1925300"/>
            <a:ext cx="6086476" cy="3112065"/>
          </a:xfrm>
        </p:spPr>
        <p:txBody>
          <a:bodyPr>
            <a:noAutofit/>
          </a:bodyPr>
          <a:lstStyle/>
          <a:p>
            <a:pPr>
              <a:lnSpc>
                <a:spcPct val="110000"/>
              </a:lnSpc>
            </a:pPr>
            <a:r>
              <a:rPr lang="en-US" dirty="0"/>
              <a:t>Purchase</a:t>
            </a:r>
          </a:p>
          <a:p>
            <a:pPr>
              <a:lnSpc>
                <a:spcPct val="110000"/>
              </a:lnSpc>
            </a:pPr>
            <a:r>
              <a:rPr lang="en-US" dirty="0"/>
              <a:t>Freight-in</a:t>
            </a:r>
          </a:p>
          <a:p>
            <a:pPr>
              <a:lnSpc>
                <a:spcPct val="110000"/>
              </a:lnSpc>
            </a:pPr>
            <a:r>
              <a:rPr lang="en-US" dirty="0"/>
              <a:t>Purchase return</a:t>
            </a:r>
          </a:p>
          <a:p>
            <a:pPr>
              <a:lnSpc>
                <a:spcPct val="110000"/>
              </a:lnSpc>
            </a:pPr>
            <a:r>
              <a:rPr lang="en-US" dirty="0"/>
              <a:t>Purchase discount</a:t>
            </a:r>
          </a:p>
          <a:p>
            <a:pPr>
              <a:lnSpc>
                <a:spcPct val="110000"/>
              </a:lnSpc>
            </a:pPr>
            <a:r>
              <a:rPr lang="en-US" dirty="0"/>
              <a:t>Sell inventory to customers</a:t>
            </a:r>
          </a:p>
          <a:p>
            <a:pPr>
              <a:lnSpc>
                <a:spcPct val="110000"/>
              </a:lnSpc>
            </a:pPr>
            <a:r>
              <a:rPr lang="en-US" dirty="0"/>
              <a:t>Sales return</a:t>
            </a:r>
          </a:p>
          <a:p>
            <a:pPr>
              <a:lnSpc>
                <a:spcPct val="110000"/>
              </a:lnSpc>
            </a:pPr>
            <a:r>
              <a:rPr lang="en-US" dirty="0"/>
              <a:t>Sales discount</a:t>
            </a:r>
          </a:p>
          <a:p>
            <a:pPr>
              <a:lnSpc>
                <a:spcPct val="110000"/>
              </a:lnSpc>
            </a:pPr>
            <a:endParaRPr lang="en-US" dirty="0"/>
          </a:p>
          <a:p>
            <a:pPr>
              <a:lnSpc>
                <a:spcPct val="110000"/>
              </a:lnSpc>
            </a:pPr>
            <a:endParaRPr lang="en-US" dirty="0"/>
          </a:p>
        </p:txBody>
      </p:sp>
      <p:sp>
        <p:nvSpPr>
          <p:cNvPr id="11" name="Content Placeholder 5">
            <a:extLst>
              <a:ext uri="{FF2B5EF4-FFF2-40B4-BE49-F238E27FC236}">
                <a16:creationId xmlns:a16="http://schemas.microsoft.com/office/drawing/2014/main" id="{865A2F5E-F741-D699-AB88-81992C32FBDB}"/>
              </a:ext>
            </a:extLst>
          </p:cNvPr>
          <p:cNvSpPr>
            <a:spLocks noGrp="1"/>
          </p:cNvSpPr>
          <p:nvPr>
            <p:ph sz="quarter" idx="23"/>
          </p:nvPr>
        </p:nvSpPr>
        <p:spPr>
          <a:xfrm>
            <a:off x="7131844" y="5726907"/>
            <a:ext cx="561975" cy="273844"/>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953984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4"/>
            <a:ext cx="8115301" cy="1079787"/>
          </a:xfrm>
        </p:spPr>
        <p:txBody>
          <a:bodyPr>
            <a:noAutofit/>
          </a:bodyPr>
          <a:lstStyle/>
          <a:p>
            <a:r>
              <a:rPr lang="en-US" dirty="0"/>
              <a:t>Financial Statement and Tax Effects</a:t>
            </a:r>
            <a:br>
              <a:rPr lang="en-US" dirty="0"/>
            </a:br>
            <a:r>
              <a:rPr lang="en-US" dirty="0"/>
              <a:t>of Cost Flow Methods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722922"/>
            <a:ext cx="8115301" cy="4662494"/>
          </a:xfrm>
        </p:spPr>
        <p:txBody>
          <a:bodyPr/>
          <a:lstStyle/>
          <a:p>
            <a:pPr marL="0" indent="0">
              <a:buNone/>
            </a:pPr>
            <a:r>
              <a:rPr lang="en-US" dirty="0"/>
              <a:t>Either of the two cost flow assumptions is acceptable for use. </a:t>
            </a:r>
          </a:p>
          <a:p>
            <a:r>
              <a:rPr lang="en-US" dirty="0"/>
              <a:t>A recent survey of IFRS companies indicated that approximately 60% of these companies use the average-cost method, with 40% using FIFO. </a:t>
            </a:r>
          </a:p>
          <a:p>
            <a:r>
              <a:rPr lang="en-US" dirty="0"/>
              <a:t>Approximately 23% use both average-cost and FIFO for different parts of their inventory.</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14277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a:xfrm>
            <a:off x="514353" y="365561"/>
            <a:ext cx="8115301" cy="879838"/>
          </a:xfrm>
        </p:spPr>
        <p:txBody>
          <a:bodyPr>
            <a:normAutofit fontScale="90000"/>
          </a:bodyPr>
          <a:lstStyle/>
          <a:p>
            <a:r>
              <a:rPr lang="en-US" dirty="0"/>
              <a:t>Income Statement Effects – Illustration 6.10</a:t>
            </a:r>
            <a:endParaRPr lang="en-IN" dirty="0"/>
          </a:p>
        </p:txBody>
      </p:sp>
      <p:pic>
        <p:nvPicPr>
          <p:cNvPr id="6" name="Picture Placeholder 5" descr="An illustration presents the comparative effects of cost flow methods. The statement presents a two-line heading consisting of the name of the company, Lin Electronics, and the type of statement, Condensed Income Statements. The statement is divided into three columns, the first presenting account labels, and the other two column headers are: F I F O, and Average Cost. The data are presented as follows: Sales revenue: F I F O, Hong Kong $11,500; Average-Cost, Hong Kong $11,500;Beginning inventory: F I F O, 1,000; Average-Cost, 1,000;Purchases: F I F O, 11,000; Average-Cost, 11,000;Cost of goods available for sale: F I F O, 12,000; Average-Cost, 12,000; Cost of goods available for sale is given as Beginning inventory plus Cost of goods purchased; Ending inventory: F I F O, 5,800 (highlighted); Average-Cost, 5,400 (highlighted);Cost of goods sold: F I F O, 6,200; Average-Cost, 6,600; Cost of goods sold is obtained by subtracting ending inventory from cost of goods available for sale; Gross Profit: F I F O, 5,300; Average-Cost, 4,900; Gross profit is obtained by subtracting Cost of goods sold from Sales revenue; Operating expenses: F I F O, 2,000; Average-Cost, 2,000;Income before income taxes asterisk: F I F O, 3,300; Average-Cost, 2,900;Income tax expenses (30%): F I F O, 990; Average-Cost, 870; Net income: F I F O, Hong Kong $2,310 (highlighted); Average-Cost, Hong Kong $2,030 (highlighted). Net income is obtained by subtracting the Operating expenses from the gross profit. Asterisk stands for we are assuming that Lin Electronics is a corporation, and corporations are required to pay income taxes.">
            <a:extLst>
              <a:ext uri="{FF2B5EF4-FFF2-40B4-BE49-F238E27FC236}">
                <a16:creationId xmlns:a16="http://schemas.microsoft.com/office/drawing/2014/main" id="{15F12AAC-2300-63B7-97A7-30D779632F91}"/>
              </a:ext>
            </a:extLst>
          </p:cNvPr>
          <p:cNvPicPr>
            <a:picLocks noGrp="1" noChangeAspect="1"/>
          </p:cNvPicPr>
          <p:nvPr>
            <p:ph type="pic" sz="quarter" idx="17"/>
          </p:nvPr>
        </p:nvPicPr>
        <p:blipFill rotWithShape="1">
          <a:blip r:embed="rId2"/>
          <a:stretch/>
        </p:blipFill>
        <p:spPr>
          <a:xfrm>
            <a:off x="754295" y="1315492"/>
            <a:ext cx="8036243" cy="4652010"/>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6030248"/>
            <a:ext cx="8115301" cy="398023"/>
          </a:xfrm>
        </p:spPr>
        <p:txBody>
          <a:bodyPr>
            <a:normAutofit/>
          </a:bodyPr>
          <a:lstStyle/>
          <a:p>
            <a:pPr marL="0" indent="0">
              <a:buNone/>
            </a:pPr>
            <a:r>
              <a:rPr lang="en-US" altLang="en-US" sz="2000" b="1" dirty="0"/>
              <a:t>Illustration 6.10: </a:t>
            </a:r>
            <a:r>
              <a:rPr lang="en-US" altLang="en-US" sz="2000" dirty="0"/>
              <a:t>Comparative effects of cost flow methods</a:t>
            </a:r>
          </a:p>
        </p:txBody>
      </p:sp>
      <p:sp>
        <p:nvSpPr>
          <p:cNvPr id="13" name="Content Placeholder 5">
            <a:extLst>
              <a:ext uri="{FF2B5EF4-FFF2-40B4-BE49-F238E27FC236}">
                <a16:creationId xmlns:a16="http://schemas.microsoft.com/office/drawing/2014/main" id="{8614E71C-6FB0-0A3F-9C2D-06C3837A84DD}"/>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Rectangle: Rounded Corners 1">
            <a:extLst>
              <a:ext uri="{FF2B5EF4-FFF2-40B4-BE49-F238E27FC236}">
                <a16:creationId xmlns:a16="http://schemas.microsoft.com/office/drawing/2014/main" id="{20AF49B2-ABB6-6893-FFBF-1BE2F8DE0334}"/>
              </a:ext>
            </a:extLst>
          </p:cNvPr>
          <p:cNvSpPr/>
          <p:nvPr/>
        </p:nvSpPr>
        <p:spPr>
          <a:xfrm>
            <a:off x="1021976" y="3801035"/>
            <a:ext cx="7367729" cy="2599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311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Statement of Financial Position Effects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703672"/>
            <a:ext cx="8115301" cy="4681744"/>
          </a:xfrm>
        </p:spPr>
        <p:txBody>
          <a:bodyPr/>
          <a:lstStyle/>
          <a:p>
            <a:r>
              <a:rPr lang="en-US" dirty="0"/>
              <a:t>A </a:t>
            </a:r>
            <a:r>
              <a:rPr lang="en-US" b="1" dirty="0"/>
              <a:t>major advantage </a:t>
            </a:r>
            <a:r>
              <a:rPr lang="en-US" dirty="0"/>
              <a:t>of the </a:t>
            </a:r>
            <a:r>
              <a:rPr lang="en-US" b="1" dirty="0"/>
              <a:t>FIFO</a:t>
            </a:r>
            <a:r>
              <a:rPr lang="en-US" dirty="0"/>
              <a:t> method is that in a period of inflation, costs allocated to ending inventory will approximate their current cost</a:t>
            </a:r>
          </a:p>
          <a:p>
            <a:r>
              <a:rPr lang="en-US" dirty="0"/>
              <a:t>A </a:t>
            </a:r>
            <a:r>
              <a:rPr lang="en-US" b="1" dirty="0"/>
              <a:t>shortcoming</a:t>
            </a:r>
            <a:r>
              <a:rPr lang="en-US" dirty="0"/>
              <a:t> of the average-cost method is that in a period of inflation, costs allocated to ending inventory may be understated in terms of current cost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025692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Tax Effects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dirty="0"/>
              <a:t>Both inventory and net income are higher when companies use </a:t>
            </a:r>
            <a:r>
              <a:rPr lang="en-US" b="1" dirty="0"/>
              <a:t>FIFO</a:t>
            </a:r>
            <a:r>
              <a:rPr lang="en-US" dirty="0"/>
              <a:t> in a period of inflation</a:t>
            </a:r>
          </a:p>
          <a:p>
            <a:r>
              <a:rPr lang="en-US" b="1" dirty="0"/>
              <a:t>Average-cost</a:t>
            </a:r>
            <a:r>
              <a:rPr lang="en-US" dirty="0"/>
              <a:t> results in lower income taxes (because of lower net income) during times of rising prices</a:t>
            </a:r>
          </a:p>
          <a:p>
            <a:r>
              <a:rPr lang="en-US" dirty="0"/>
              <a:t>The tax savings makes more cash available for use in the business</a:t>
            </a:r>
          </a:p>
          <a:p>
            <a:r>
              <a:rPr lang="en-US" dirty="0"/>
              <a:t>The tax effect will reverse in the next year i.e., average cost result lower taxes in year 1, but will result in higher taxes in year 2.</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700456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Using Inventory Cost Flow Methods Consistently</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742173"/>
            <a:ext cx="8115301" cy="4643243"/>
          </a:xfrm>
        </p:spPr>
        <p:txBody>
          <a:bodyPr/>
          <a:lstStyle/>
          <a:p>
            <a:r>
              <a:rPr lang="en-US" dirty="0"/>
              <a:t>The method chosen should be used </a:t>
            </a:r>
            <a:r>
              <a:rPr lang="en-US" b="1" dirty="0"/>
              <a:t>consistently,</a:t>
            </a:r>
            <a:r>
              <a:rPr lang="en-US" dirty="0"/>
              <a:t> enhancing comparability over time</a:t>
            </a:r>
          </a:p>
          <a:p>
            <a:r>
              <a:rPr lang="en-US" dirty="0"/>
              <a:t>Although consistency is preferred, a company may change its inventory costing method</a:t>
            </a:r>
          </a:p>
          <a:p>
            <a:pPr lvl="1"/>
            <a:r>
              <a:rPr lang="en-US" dirty="0"/>
              <a:t>Should disclose the change and its effect on net income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71492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a:xfrm>
            <a:off x="514353" y="356135"/>
            <a:ext cx="8115301" cy="953432"/>
          </a:xfrm>
        </p:spPr>
        <p:txBody>
          <a:bodyPr>
            <a:noAutofit/>
          </a:bodyPr>
          <a:lstStyle/>
          <a:p>
            <a:r>
              <a:rPr lang="en-US" dirty="0">
                <a:solidFill>
                  <a:schemeClr val="bg2"/>
                </a:solidFill>
              </a:rPr>
              <a:t>Cost Flow Assumptions Review Question</a:t>
            </a:r>
            <a:endParaRPr lang="en-IN" dirty="0"/>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The cost flow method that often parallels the actual physical flow of merchandise is the:</a:t>
            </a:r>
          </a:p>
          <a:p>
            <a:pPr marL="714375" indent="-350838">
              <a:lnSpc>
                <a:spcPct val="100000"/>
              </a:lnSpc>
              <a:spcBef>
                <a:spcPts val="624"/>
              </a:spcBef>
              <a:buFont typeface="+mj-lt"/>
              <a:buAutoNum type="alphaLcPeriod"/>
            </a:pPr>
            <a:r>
              <a:rPr lang="en-US" dirty="0"/>
              <a:t>FIFO method</a:t>
            </a:r>
          </a:p>
          <a:p>
            <a:pPr marL="714375" indent="-350838">
              <a:lnSpc>
                <a:spcPct val="100000"/>
              </a:lnSpc>
              <a:spcBef>
                <a:spcPts val="624"/>
              </a:spcBef>
              <a:buFont typeface="+mj-lt"/>
              <a:buAutoNum type="alphaLcPeriod"/>
            </a:pPr>
            <a:r>
              <a:rPr lang="en-US" dirty="0"/>
              <a:t>LIFO method </a:t>
            </a:r>
          </a:p>
          <a:p>
            <a:pPr marL="714375" indent="-350838">
              <a:lnSpc>
                <a:spcPct val="100000"/>
              </a:lnSpc>
              <a:spcBef>
                <a:spcPts val="624"/>
              </a:spcBef>
              <a:buFont typeface="+mj-lt"/>
              <a:buAutoNum type="alphaLcPeriod"/>
            </a:pPr>
            <a:r>
              <a:rPr lang="en-US" dirty="0"/>
              <a:t>average cost method</a:t>
            </a:r>
          </a:p>
          <a:p>
            <a:pPr marL="714375" indent="-350838">
              <a:lnSpc>
                <a:spcPct val="100000"/>
              </a:lnSpc>
              <a:spcBef>
                <a:spcPts val="624"/>
              </a:spcBef>
              <a:buFont typeface="+mj-lt"/>
              <a:buAutoNum type="alphaLcPeriod"/>
            </a:pPr>
            <a:r>
              <a:rPr lang="en-US" dirty="0"/>
              <a:t>gross profit method</a:t>
            </a:r>
          </a:p>
        </p:txBody>
      </p:sp>
      <p:sp>
        <p:nvSpPr>
          <p:cNvPr id="10" name="Content Placeholder 5">
            <a:extLst>
              <a:ext uri="{FF2B5EF4-FFF2-40B4-BE49-F238E27FC236}">
                <a16:creationId xmlns:a16="http://schemas.microsoft.com/office/drawing/2014/main" id="{56524BC8-C8D8-3E2B-18D5-1F25868C0D01}"/>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380074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normAutofit/>
          </a:bodyPr>
          <a:lstStyle/>
          <a:p>
            <a:r>
              <a:rPr lang="en-US" dirty="0">
                <a:solidFill>
                  <a:schemeClr val="bg2"/>
                </a:solidFill>
              </a:rPr>
              <a:t>Cost Flow Assumptions – Solution</a:t>
            </a:r>
            <a:endParaRPr lang="en-IN" dirty="0"/>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The cost flow method that often parallels the actual physical flow of merchandise is the:</a:t>
            </a:r>
          </a:p>
          <a:p>
            <a:pPr marL="714375" indent="-350838">
              <a:lnSpc>
                <a:spcPct val="100000"/>
              </a:lnSpc>
              <a:spcBef>
                <a:spcPts val="624"/>
              </a:spcBef>
              <a:buFont typeface="+mj-lt"/>
              <a:buAutoNum type="alphaLcPeriod"/>
            </a:pPr>
            <a:r>
              <a:rPr lang="en-US" b="1" dirty="0"/>
              <a:t>FIFO method </a:t>
            </a:r>
            <a:r>
              <a:rPr lang="en-US" dirty="0"/>
              <a:t>(Correct)</a:t>
            </a:r>
          </a:p>
          <a:p>
            <a:pPr marL="714375" indent="-350838">
              <a:lnSpc>
                <a:spcPct val="100000"/>
              </a:lnSpc>
              <a:spcBef>
                <a:spcPts val="624"/>
              </a:spcBef>
              <a:buFont typeface="+mj-lt"/>
              <a:buAutoNum type="alphaLcPeriod"/>
            </a:pPr>
            <a:r>
              <a:rPr lang="en-US" dirty="0"/>
              <a:t>LIFO method </a:t>
            </a:r>
          </a:p>
          <a:p>
            <a:pPr marL="714375" indent="-350838">
              <a:lnSpc>
                <a:spcPct val="100000"/>
              </a:lnSpc>
              <a:spcBef>
                <a:spcPts val="624"/>
              </a:spcBef>
              <a:buFont typeface="+mj-lt"/>
              <a:buAutoNum type="alphaLcPeriod"/>
            </a:pPr>
            <a:r>
              <a:rPr lang="en-US" dirty="0"/>
              <a:t>average cost method</a:t>
            </a:r>
          </a:p>
          <a:p>
            <a:pPr marL="714375" indent="-350838">
              <a:lnSpc>
                <a:spcPct val="100000"/>
              </a:lnSpc>
              <a:spcBef>
                <a:spcPts val="624"/>
              </a:spcBef>
              <a:buFont typeface="+mj-lt"/>
              <a:buAutoNum type="alphaLcPeriod"/>
            </a:pPr>
            <a:r>
              <a:rPr lang="en-US" dirty="0"/>
              <a:t>gross profit method</a:t>
            </a:r>
          </a:p>
        </p:txBody>
      </p:sp>
      <p:sp>
        <p:nvSpPr>
          <p:cNvPr id="10" name="Content Placeholder 5">
            <a:extLst>
              <a:ext uri="{FF2B5EF4-FFF2-40B4-BE49-F238E27FC236}">
                <a16:creationId xmlns:a16="http://schemas.microsoft.com/office/drawing/2014/main" id="{65E2D311-BC1A-509D-7584-A30EFEA70AE7}"/>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01320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737D-68AA-2595-5656-F350F5D28888}"/>
              </a:ext>
            </a:extLst>
          </p:cNvPr>
          <p:cNvSpPr>
            <a:spLocks noGrp="1"/>
          </p:cNvSpPr>
          <p:nvPr>
            <p:ph type="title"/>
          </p:nvPr>
        </p:nvSpPr>
        <p:spPr/>
        <p:txBody>
          <a:bodyPr/>
          <a:lstStyle/>
          <a:p>
            <a:r>
              <a:rPr lang="en-US" dirty="0"/>
              <a:t>DO IT! 2: Cost Flow Methods</a:t>
            </a:r>
            <a:endParaRPr lang="en-IN" dirty="0"/>
          </a:p>
        </p:txBody>
      </p:sp>
      <p:sp>
        <p:nvSpPr>
          <p:cNvPr id="3" name="Content Placeholder 2">
            <a:extLst>
              <a:ext uri="{FF2B5EF4-FFF2-40B4-BE49-F238E27FC236}">
                <a16:creationId xmlns:a16="http://schemas.microsoft.com/office/drawing/2014/main" id="{53CFA4D2-9898-8E57-C8F5-4F1A6114F532}"/>
              </a:ext>
            </a:extLst>
          </p:cNvPr>
          <p:cNvSpPr>
            <a:spLocks noGrp="1"/>
          </p:cNvSpPr>
          <p:nvPr>
            <p:ph sz="quarter" idx="10"/>
          </p:nvPr>
        </p:nvSpPr>
        <p:spPr>
          <a:xfrm>
            <a:off x="514350" y="1679576"/>
            <a:ext cx="8115300" cy="1018508"/>
          </a:xfrm>
        </p:spPr>
        <p:txBody>
          <a:bodyPr>
            <a:normAutofit/>
          </a:bodyPr>
          <a:lstStyle/>
          <a:p>
            <a:pPr marL="0" indent="0">
              <a:lnSpc>
                <a:spcPct val="100000"/>
              </a:lnSpc>
              <a:buNone/>
            </a:pPr>
            <a:r>
              <a:rPr lang="en-US" dirty="0"/>
              <a:t>The accounting records of Shumway Implements show the following data.</a:t>
            </a:r>
          </a:p>
        </p:txBody>
      </p:sp>
      <p:graphicFrame>
        <p:nvGraphicFramePr>
          <p:cNvPr id="12" name="Table 12">
            <a:extLst>
              <a:ext uri="{FF2B5EF4-FFF2-40B4-BE49-F238E27FC236}">
                <a16:creationId xmlns:a16="http://schemas.microsoft.com/office/drawing/2014/main" id="{07A2B016-D784-8336-0DA5-AD9FDBDC028C}"/>
              </a:ext>
            </a:extLst>
          </p:cNvPr>
          <p:cNvGraphicFramePr>
            <a:graphicFrameLocks noGrp="1"/>
          </p:cNvGraphicFramePr>
          <p:nvPr>
            <p:ph type="tbl" sz="quarter" idx="13"/>
            <p:extLst>
              <p:ext uri="{D42A27DB-BD31-4B8C-83A1-F6EECF244321}">
                <p14:modId xmlns:p14="http://schemas.microsoft.com/office/powerpoint/2010/main" val="2925086123"/>
              </p:ext>
            </p:extLst>
          </p:nvPr>
        </p:nvGraphicFramePr>
        <p:xfrm>
          <a:off x="1270540" y="2698084"/>
          <a:ext cx="6602920" cy="1554480"/>
        </p:xfrm>
        <a:graphic>
          <a:graphicData uri="http://schemas.openxmlformats.org/drawingml/2006/table">
            <a:tbl>
              <a:tblPr firstRow="1" bandRow="1">
                <a:tableStyleId>{2D5ABB26-0587-4C30-8999-92F81FD0307C}</a:tableStyleId>
              </a:tblPr>
              <a:tblGrid>
                <a:gridCol w="3454222">
                  <a:extLst>
                    <a:ext uri="{9D8B030D-6E8A-4147-A177-3AD203B41FA5}">
                      <a16:colId xmlns:a16="http://schemas.microsoft.com/office/drawing/2014/main" val="30626227"/>
                    </a:ext>
                  </a:extLst>
                </a:gridCol>
                <a:gridCol w="3148698">
                  <a:extLst>
                    <a:ext uri="{9D8B030D-6E8A-4147-A177-3AD203B41FA5}">
                      <a16:colId xmlns:a16="http://schemas.microsoft.com/office/drawing/2014/main" val="4183366332"/>
                    </a:ext>
                  </a:extLst>
                </a:gridCol>
              </a:tblGrid>
              <a:tr h="370840">
                <a:tc>
                  <a:txBody>
                    <a:bodyPr/>
                    <a:lstStyle/>
                    <a:p>
                      <a:r>
                        <a:rPr lang="en-IN" sz="2800" dirty="0"/>
                        <a:t>Beginning inventory</a:t>
                      </a:r>
                    </a:p>
                  </a:txBody>
                  <a:tcPr marL="100584" marR="100584"/>
                </a:tc>
                <a:tc>
                  <a:txBody>
                    <a:bodyPr/>
                    <a:lstStyle/>
                    <a:p>
                      <a:r>
                        <a:rPr lang="en-IN" sz="2800" dirty="0"/>
                        <a:t>4,000 units at € 3</a:t>
                      </a:r>
                    </a:p>
                  </a:txBody>
                  <a:tcPr marL="100584" marR="100584"/>
                </a:tc>
                <a:extLst>
                  <a:ext uri="{0D108BD9-81ED-4DB2-BD59-A6C34878D82A}">
                    <a16:rowId xmlns:a16="http://schemas.microsoft.com/office/drawing/2014/main" val="2539303813"/>
                  </a:ext>
                </a:extLst>
              </a:tr>
              <a:tr h="370840">
                <a:tc>
                  <a:txBody>
                    <a:bodyPr/>
                    <a:lstStyle/>
                    <a:p>
                      <a:r>
                        <a:rPr lang="en-IN" sz="2800" dirty="0"/>
                        <a:t>Purchases</a:t>
                      </a:r>
                    </a:p>
                  </a:txBody>
                  <a:tcPr marL="100584" marR="100584"/>
                </a:tc>
                <a:tc>
                  <a:txBody>
                    <a:bodyPr/>
                    <a:lstStyle/>
                    <a:p>
                      <a:r>
                        <a:rPr lang="en-IN" sz="2800" dirty="0"/>
                        <a:t>6,000 units at € 4</a:t>
                      </a:r>
                    </a:p>
                  </a:txBody>
                  <a:tcPr marL="100584" marR="100584"/>
                </a:tc>
                <a:extLst>
                  <a:ext uri="{0D108BD9-81ED-4DB2-BD59-A6C34878D82A}">
                    <a16:rowId xmlns:a16="http://schemas.microsoft.com/office/drawing/2014/main" val="4030262438"/>
                  </a:ext>
                </a:extLst>
              </a:tr>
              <a:tr h="370840">
                <a:tc>
                  <a:txBody>
                    <a:bodyPr/>
                    <a:lstStyle/>
                    <a:p>
                      <a:r>
                        <a:rPr lang="en-IN" sz="2800" dirty="0"/>
                        <a:t>Sales</a:t>
                      </a:r>
                    </a:p>
                  </a:txBody>
                  <a:tcPr marL="100584" marR="100584"/>
                </a:tc>
                <a:tc>
                  <a:txBody>
                    <a:bodyPr/>
                    <a:lstStyle/>
                    <a:p>
                      <a:r>
                        <a:rPr lang="en-IN" sz="2800" dirty="0"/>
                        <a:t>7,000 units at €12</a:t>
                      </a:r>
                    </a:p>
                  </a:txBody>
                  <a:tcPr marL="100584" marR="100584"/>
                </a:tc>
                <a:extLst>
                  <a:ext uri="{0D108BD9-81ED-4DB2-BD59-A6C34878D82A}">
                    <a16:rowId xmlns:a16="http://schemas.microsoft.com/office/drawing/2014/main" val="225112966"/>
                  </a:ext>
                </a:extLst>
              </a:tr>
            </a:tbl>
          </a:graphicData>
        </a:graphic>
      </p:graphicFrame>
      <p:sp>
        <p:nvSpPr>
          <p:cNvPr id="4" name="Content Placeholder 3">
            <a:extLst>
              <a:ext uri="{FF2B5EF4-FFF2-40B4-BE49-F238E27FC236}">
                <a16:creationId xmlns:a16="http://schemas.microsoft.com/office/drawing/2014/main" id="{C4E6A973-4AC7-7246-F762-148948C00F32}"/>
              </a:ext>
            </a:extLst>
          </p:cNvPr>
          <p:cNvSpPr>
            <a:spLocks noGrp="1"/>
          </p:cNvSpPr>
          <p:nvPr>
            <p:ph sz="quarter" idx="11"/>
          </p:nvPr>
        </p:nvSpPr>
        <p:spPr>
          <a:xfrm>
            <a:off x="514350" y="4306323"/>
            <a:ext cx="8423173" cy="1523129"/>
          </a:xfrm>
        </p:spPr>
        <p:txBody>
          <a:bodyPr>
            <a:noAutofit/>
          </a:bodyPr>
          <a:lstStyle/>
          <a:p>
            <a:pPr marL="0" indent="0">
              <a:lnSpc>
                <a:spcPct val="100000"/>
              </a:lnSpc>
              <a:spcBef>
                <a:spcPts val="624"/>
              </a:spcBef>
              <a:buNone/>
            </a:pPr>
            <a:r>
              <a:rPr lang="en-US" dirty="0"/>
              <a:t>Determine the cost of goods sold during the period under a periodic inventory system using (a) the FIFO method, and (b) the average-cost method.</a:t>
            </a:r>
          </a:p>
        </p:txBody>
      </p:sp>
      <p:sp>
        <p:nvSpPr>
          <p:cNvPr id="13" name="Content Placeholder 5">
            <a:extLst>
              <a:ext uri="{FF2B5EF4-FFF2-40B4-BE49-F238E27FC236}">
                <a16:creationId xmlns:a16="http://schemas.microsoft.com/office/drawing/2014/main" id="{BDE55B93-D596-3E24-13A6-126AD5AAFA1C}"/>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537983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6CD5-1375-6008-ADDA-0CF47628C023}"/>
              </a:ext>
            </a:extLst>
          </p:cNvPr>
          <p:cNvSpPr>
            <a:spLocks noGrp="1"/>
          </p:cNvSpPr>
          <p:nvPr>
            <p:ph type="title"/>
          </p:nvPr>
        </p:nvSpPr>
        <p:spPr>
          <a:xfrm>
            <a:off x="513862" y="269507"/>
            <a:ext cx="8115302" cy="1040060"/>
          </a:xfrm>
        </p:spPr>
        <p:txBody>
          <a:bodyPr>
            <a:noAutofit/>
          </a:bodyPr>
          <a:lstStyle/>
          <a:p>
            <a:r>
              <a:rPr lang="en-US" dirty="0"/>
              <a:t>DO IT! 2: Cost Flow Methods – Solution</a:t>
            </a:r>
            <a:endParaRPr lang="en-IN" dirty="0"/>
          </a:p>
        </p:txBody>
      </p:sp>
      <p:sp>
        <p:nvSpPr>
          <p:cNvPr id="3" name="Content Placeholder 2">
            <a:extLst>
              <a:ext uri="{FF2B5EF4-FFF2-40B4-BE49-F238E27FC236}">
                <a16:creationId xmlns:a16="http://schemas.microsoft.com/office/drawing/2014/main" id="{8B9A43BC-8A81-177B-3E0D-DE8633BFFE02}"/>
              </a:ext>
            </a:extLst>
          </p:cNvPr>
          <p:cNvSpPr>
            <a:spLocks noGrp="1"/>
          </p:cNvSpPr>
          <p:nvPr>
            <p:ph sz="quarter" idx="10"/>
          </p:nvPr>
        </p:nvSpPr>
        <p:spPr>
          <a:xfrm>
            <a:off x="514350" y="1679575"/>
            <a:ext cx="8491864" cy="4534412"/>
          </a:xfrm>
        </p:spPr>
        <p:txBody>
          <a:bodyPr>
            <a:normAutofit/>
          </a:bodyPr>
          <a:lstStyle/>
          <a:p>
            <a:pPr marL="0" indent="0">
              <a:lnSpc>
                <a:spcPct val="100000"/>
              </a:lnSpc>
              <a:spcBef>
                <a:spcPts val="624"/>
              </a:spcBef>
              <a:buNone/>
            </a:pPr>
            <a:r>
              <a:rPr lang="en-IN" sz="2200" dirty="0"/>
              <a:t>Cost of goods available for sale = (4,000 × €3) + (6,000 × €4) = €36,000</a:t>
            </a:r>
          </a:p>
          <a:p>
            <a:pPr marL="0" indent="0">
              <a:lnSpc>
                <a:spcPct val="100000"/>
              </a:lnSpc>
              <a:spcBef>
                <a:spcPts val="624"/>
              </a:spcBef>
              <a:spcAft>
                <a:spcPts val="1800"/>
              </a:spcAft>
              <a:buNone/>
            </a:pPr>
            <a:r>
              <a:rPr lang="en-IN" sz="2200" dirty="0"/>
              <a:t>Ending inventory = 10,000 − 7,000 = 3,000 units</a:t>
            </a:r>
          </a:p>
          <a:p>
            <a:pPr marL="514350" indent="-514350">
              <a:lnSpc>
                <a:spcPct val="100000"/>
              </a:lnSpc>
              <a:spcBef>
                <a:spcPts val="624"/>
              </a:spcBef>
              <a:spcAft>
                <a:spcPts val="1800"/>
              </a:spcAft>
              <a:buFont typeface="+mj-lt"/>
              <a:buAutoNum type="alphaLcPeriod"/>
            </a:pPr>
            <a:r>
              <a:rPr lang="en-IN" dirty="0"/>
              <a:t>FIFO: €36,000 − (3,000 × €4) = €24,000 or 4000*3+3000*4=24,000</a:t>
            </a:r>
          </a:p>
          <a:p>
            <a:pPr marL="514350" indent="-514350">
              <a:lnSpc>
                <a:spcPct val="100000"/>
              </a:lnSpc>
              <a:spcBef>
                <a:spcPts val="624"/>
              </a:spcBef>
              <a:buFont typeface="+mj-lt"/>
              <a:buAutoNum type="alphaLcPeriod"/>
            </a:pPr>
            <a:r>
              <a:rPr lang="en-IN" dirty="0"/>
              <a:t>Average cost per unit: [(4,000 @ €3) + (6,000 @ €4)] ÷ 10,000 = €3.60</a:t>
            </a:r>
          </a:p>
          <a:p>
            <a:pPr marL="0" indent="541338">
              <a:lnSpc>
                <a:spcPct val="100000"/>
              </a:lnSpc>
              <a:spcBef>
                <a:spcPts val="624"/>
              </a:spcBef>
              <a:buNone/>
            </a:pPr>
            <a:r>
              <a:rPr lang="en-IN" dirty="0"/>
              <a:t>Average-cost: €36,000 − (3,000 × €3.60) = €25,200 or 7000*3.6=25,200</a:t>
            </a:r>
          </a:p>
        </p:txBody>
      </p:sp>
      <p:sp>
        <p:nvSpPr>
          <p:cNvPr id="13" name="Content Placeholder 5">
            <a:extLst>
              <a:ext uri="{FF2B5EF4-FFF2-40B4-BE49-F238E27FC236}">
                <a16:creationId xmlns:a16="http://schemas.microsoft.com/office/drawing/2014/main" id="{EF85A693-B1D0-A239-EBB2-ECE3488A1507}"/>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55032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48920"/>
            <a:ext cx="8115301" cy="1760161"/>
          </a:xfrm>
        </p:spPr>
        <p:txBody>
          <a:bodyPr>
            <a:noAutofit/>
          </a:bodyPr>
          <a:lstStyle/>
          <a:p>
            <a:r>
              <a:rPr lang="en-GB" dirty="0"/>
              <a:t>Learning Objective 3</a:t>
            </a:r>
            <a:br>
              <a:rPr lang="en-GB" dirty="0"/>
            </a:br>
            <a:r>
              <a:rPr lang="en-US" dirty="0"/>
              <a:t>Indicate the Effects of Inventory Errors on the Financial Statements.</a:t>
            </a:r>
            <a:br>
              <a:rPr lang="en-US" dirty="0"/>
            </a:br>
            <a:endParaRPr lang="en-IN" dirty="0"/>
          </a:p>
        </p:txBody>
      </p:sp>
      <p:sp>
        <p:nvSpPr>
          <p:cNvPr id="7" name="Content Placeholder 5">
            <a:extLst>
              <a:ext uri="{FF2B5EF4-FFF2-40B4-BE49-F238E27FC236}">
                <a16:creationId xmlns:a16="http://schemas.microsoft.com/office/drawing/2014/main" id="{02E33B45-C735-73E2-7530-7DA88437A515}"/>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52342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E2FF-2290-63E5-7240-4AFB8761C4B2}"/>
              </a:ext>
            </a:extLst>
          </p:cNvPr>
          <p:cNvSpPr>
            <a:spLocks noGrp="1"/>
          </p:cNvSpPr>
          <p:nvPr>
            <p:ph type="title"/>
          </p:nvPr>
        </p:nvSpPr>
        <p:spPr/>
        <p:txBody>
          <a:bodyPr/>
          <a:lstStyle/>
          <a:p>
            <a:r>
              <a:rPr lang="en-US" dirty="0"/>
              <a:t>Purchases (Buyer)</a:t>
            </a:r>
          </a:p>
        </p:txBody>
      </p:sp>
      <p:sp>
        <p:nvSpPr>
          <p:cNvPr id="3" name="Content Placeholder 2">
            <a:extLst>
              <a:ext uri="{FF2B5EF4-FFF2-40B4-BE49-F238E27FC236}">
                <a16:creationId xmlns:a16="http://schemas.microsoft.com/office/drawing/2014/main" id="{81D4E426-686F-EE39-7EEC-A9751336A5EE}"/>
              </a:ext>
            </a:extLst>
          </p:cNvPr>
          <p:cNvSpPr>
            <a:spLocks noGrp="1"/>
          </p:cNvSpPr>
          <p:nvPr>
            <p:ph sz="quarter" idx="12"/>
          </p:nvPr>
        </p:nvSpPr>
        <p:spPr/>
        <p:txBody>
          <a:bodyPr/>
          <a:lstStyle/>
          <a:p>
            <a:r>
              <a:rPr lang="en-US" dirty="0"/>
              <a:t>Purchase  </a:t>
            </a:r>
          </a:p>
          <a:p>
            <a:endParaRPr lang="en-US" dirty="0"/>
          </a:p>
          <a:p>
            <a:r>
              <a:rPr lang="en-US" dirty="0"/>
              <a:t>Delivery (FOB shipping point)</a:t>
            </a:r>
          </a:p>
          <a:p>
            <a:pPr lvl="1"/>
            <a:r>
              <a:rPr lang="en-US" dirty="0"/>
              <a:t>Buyer pays freight</a:t>
            </a:r>
          </a:p>
          <a:p>
            <a:pPr lvl="1"/>
            <a:r>
              <a:rPr lang="en-US" dirty="0"/>
              <a:t>Recorded as increase in inventory</a:t>
            </a:r>
          </a:p>
          <a:p>
            <a:pPr lvl="1"/>
            <a:endParaRPr lang="en-US" dirty="0"/>
          </a:p>
          <a:p>
            <a:r>
              <a:rPr lang="en-US" dirty="0"/>
              <a:t>Purchase return &amp; allowance</a:t>
            </a:r>
          </a:p>
          <a:p>
            <a:endParaRPr lang="en-US" dirty="0"/>
          </a:p>
          <a:p>
            <a:r>
              <a:rPr lang="en-US" dirty="0"/>
              <a:t>Payment (purchase discount)</a:t>
            </a:r>
          </a:p>
        </p:txBody>
      </p:sp>
      <p:sp>
        <p:nvSpPr>
          <p:cNvPr id="4" name="Content Placeholder 3">
            <a:extLst>
              <a:ext uri="{FF2B5EF4-FFF2-40B4-BE49-F238E27FC236}">
                <a16:creationId xmlns:a16="http://schemas.microsoft.com/office/drawing/2014/main" id="{FBAC25B1-2DFA-765D-A046-17E38C3C903B}"/>
              </a:ext>
            </a:extLst>
          </p:cNvPr>
          <p:cNvSpPr>
            <a:spLocks noGrp="1"/>
          </p:cNvSpPr>
          <p:nvPr>
            <p:ph sz="quarter" idx="23"/>
          </p:nvPr>
        </p:nvSpPr>
        <p:spPr/>
        <p:txBody>
          <a:bodyPr/>
          <a:lstStyle/>
          <a:p>
            <a:endParaRPr lang="en-US"/>
          </a:p>
        </p:txBody>
      </p:sp>
      <p:sp>
        <p:nvSpPr>
          <p:cNvPr id="5" name="Content Placeholder 6">
            <a:extLst>
              <a:ext uri="{FF2B5EF4-FFF2-40B4-BE49-F238E27FC236}">
                <a16:creationId xmlns:a16="http://schemas.microsoft.com/office/drawing/2014/main" id="{D68E248D-8928-BD6D-5543-F3CFBB6CA606}"/>
              </a:ext>
            </a:extLst>
          </p:cNvPr>
          <p:cNvSpPr txBox="1">
            <a:spLocks/>
          </p:cNvSpPr>
          <p:nvPr/>
        </p:nvSpPr>
        <p:spPr>
          <a:xfrm>
            <a:off x="4447611" y="1868470"/>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Inventory			        1000</a:t>
            </a:r>
          </a:p>
        </p:txBody>
      </p:sp>
      <p:sp>
        <p:nvSpPr>
          <p:cNvPr id="6" name="Content Placeholder 8">
            <a:extLst>
              <a:ext uri="{FF2B5EF4-FFF2-40B4-BE49-F238E27FC236}">
                <a16:creationId xmlns:a16="http://schemas.microsoft.com/office/drawing/2014/main" id="{54BBD600-C0F4-CC1D-D997-92B6A1AD2E29}"/>
              </a:ext>
            </a:extLst>
          </p:cNvPr>
          <p:cNvSpPr txBox="1">
            <a:spLocks/>
          </p:cNvSpPr>
          <p:nvPr/>
        </p:nvSpPr>
        <p:spPr>
          <a:xfrm>
            <a:off x="4652294" y="2229805"/>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Accounts Payable			1000</a:t>
            </a:r>
          </a:p>
        </p:txBody>
      </p:sp>
      <p:sp>
        <p:nvSpPr>
          <p:cNvPr id="7" name="Content Placeholder 6">
            <a:extLst>
              <a:ext uri="{FF2B5EF4-FFF2-40B4-BE49-F238E27FC236}">
                <a16:creationId xmlns:a16="http://schemas.microsoft.com/office/drawing/2014/main" id="{2A225F51-0667-16DA-6C92-CD46977DF79F}"/>
              </a:ext>
            </a:extLst>
          </p:cNvPr>
          <p:cNvSpPr txBox="1">
            <a:spLocks/>
          </p:cNvSpPr>
          <p:nvPr/>
        </p:nvSpPr>
        <p:spPr>
          <a:xfrm>
            <a:off x="4447611" y="2854986"/>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Inventory (</a:t>
            </a:r>
            <a:r>
              <a:rPr lang="en-US" sz="1800" dirty="0">
                <a:solidFill>
                  <a:srgbClr val="FF0000"/>
                </a:solidFill>
              </a:rPr>
              <a:t>freight-in cost</a:t>
            </a:r>
            <a:r>
              <a:rPr lang="en-US" sz="1800" dirty="0"/>
              <a:t>)    150</a:t>
            </a:r>
          </a:p>
        </p:txBody>
      </p:sp>
      <p:sp>
        <p:nvSpPr>
          <p:cNvPr id="8" name="Content Placeholder 8">
            <a:extLst>
              <a:ext uri="{FF2B5EF4-FFF2-40B4-BE49-F238E27FC236}">
                <a16:creationId xmlns:a16="http://schemas.microsoft.com/office/drawing/2014/main" id="{74EF1804-0D8E-40ED-B5FB-61C82189EECA}"/>
              </a:ext>
            </a:extLst>
          </p:cNvPr>
          <p:cNvSpPr txBox="1">
            <a:spLocks/>
          </p:cNvSpPr>
          <p:nvPr/>
        </p:nvSpPr>
        <p:spPr>
          <a:xfrm>
            <a:off x="4652294" y="3216321"/>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Cash						150</a:t>
            </a:r>
          </a:p>
        </p:txBody>
      </p:sp>
      <p:sp>
        <p:nvSpPr>
          <p:cNvPr id="9" name="Content Placeholder 6">
            <a:extLst>
              <a:ext uri="{FF2B5EF4-FFF2-40B4-BE49-F238E27FC236}">
                <a16:creationId xmlns:a16="http://schemas.microsoft.com/office/drawing/2014/main" id="{3DA14838-8923-DCAE-2D7E-483AE1731541}"/>
              </a:ext>
            </a:extLst>
          </p:cNvPr>
          <p:cNvSpPr txBox="1">
            <a:spLocks/>
          </p:cNvSpPr>
          <p:nvPr/>
        </p:nvSpPr>
        <p:spPr>
          <a:xfrm>
            <a:off x="4447611" y="3940615"/>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Accounts Payable   		 200</a:t>
            </a:r>
          </a:p>
        </p:txBody>
      </p:sp>
      <p:sp>
        <p:nvSpPr>
          <p:cNvPr id="10" name="Content Placeholder 8">
            <a:extLst>
              <a:ext uri="{FF2B5EF4-FFF2-40B4-BE49-F238E27FC236}">
                <a16:creationId xmlns:a16="http://schemas.microsoft.com/office/drawing/2014/main" id="{3230B50F-0D9F-806F-1798-02F6C5203CB2}"/>
              </a:ext>
            </a:extLst>
          </p:cNvPr>
          <p:cNvSpPr txBox="1">
            <a:spLocks/>
          </p:cNvSpPr>
          <p:nvPr/>
        </p:nvSpPr>
        <p:spPr>
          <a:xfrm>
            <a:off x="4652294" y="4301949"/>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Inventory					200</a:t>
            </a:r>
          </a:p>
        </p:txBody>
      </p:sp>
      <p:sp>
        <p:nvSpPr>
          <p:cNvPr id="11" name="Content Placeholder 6">
            <a:extLst>
              <a:ext uri="{FF2B5EF4-FFF2-40B4-BE49-F238E27FC236}">
                <a16:creationId xmlns:a16="http://schemas.microsoft.com/office/drawing/2014/main" id="{1E569CE4-9134-0842-EAFD-D2C674D071C5}"/>
              </a:ext>
            </a:extLst>
          </p:cNvPr>
          <p:cNvSpPr txBox="1">
            <a:spLocks/>
          </p:cNvSpPr>
          <p:nvPr/>
        </p:nvSpPr>
        <p:spPr>
          <a:xfrm>
            <a:off x="4447611" y="4753324"/>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Accounts Payable   		 800</a:t>
            </a:r>
          </a:p>
        </p:txBody>
      </p:sp>
      <p:sp>
        <p:nvSpPr>
          <p:cNvPr id="12" name="Content Placeholder 8">
            <a:extLst>
              <a:ext uri="{FF2B5EF4-FFF2-40B4-BE49-F238E27FC236}">
                <a16:creationId xmlns:a16="http://schemas.microsoft.com/office/drawing/2014/main" id="{51246350-FAF9-FC70-33EE-A026B305D5F9}"/>
              </a:ext>
            </a:extLst>
          </p:cNvPr>
          <p:cNvSpPr txBox="1">
            <a:spLocks/>
          </p:cNvSpPr>
          <p:nvPr/>
        </p:nvSpPr>
        <p:spPr>
          <a:xfrm>
            <a:off x="4652293" y="5332854"/>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Cash					          780</a:t>
            </a:r>
          </a:p>
        </p:txBody>
      </p:sp>
      <p:sp>
        <p:nvSpPr>
          <p:cNvPr id="15" name="Content Placeholder 8">
            <a:extLst>
              <a:ext uri="{FF2B5EF4-FFF2-40B4-BE49-F238E27FC236}">
                <a16:creationId xmlns:a16="http://schemas.microsoft.com/office/drawing/2014/main" id="{1597E299-EEFC-2CD3-FC9E-32FB6831AC30}"/>
              </a:ext>
            </a:extLst>
          </p:cNvPr>
          <p:cNvSpPr txBox="1">
            <a:spLocks/>
          </p:cNvSpPr>
          <p:nvPr/>
        </p:nvSpPr>
        <p:spPr>
          <a:xfrm>
            <a:off x="4652292" y="5061728"/>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Inventory					20</a:t>
            </a:r>
          </a:p>
        </p:txBody>
      </p:sp>
    </p:spTree>
    <p:extLst>
      <p:ext uri="{BB962C8B-B14F-4D97-AF65-F5344CB8AC3E}">
        <p14:creationId xmlns:p14="http://schemas.microsoft.com/office/powerpoint/2010/main" val="5967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P spid="10" grpId="0" build="p"/>
      <p:bldP spid="11" grpId="0" build="p"/>
      <p:bldP spid="12" grpId="0" build="p"/>
      <p:bldP spid="1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Effects of Inventory Errors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marL="0" indent="0">
              <a:spcAft>
                <a:spcPts val="600"/>
              </a:spcAft>
              <a:buNone/>
            </a:pPr>
            <a:r>
              <a:rPr lang="en-US" b="1" dirty="0"/>
              <a:t>Common Causes:</a:t>
            </a:r>
          </a:p>
          <a:p>
            <a:pPr>
              <a:spcAft>
                <a:spcPts val="600"/>
              </a:spcAft>
            </a:pPr>
            <a:r>
              <a:rPr lang="en-US" dirty="0"/>
              <a:t>Failure to count or price inventory correctly</a:t>
            </a:r>
          </a:p>
          <a:p>
            <a:pPr>
              <a:spcAft>
                <a:spcPts val="600"/>
              </a:spcAft>
            </a:pPr>
            <a:r>
              <a:rPr lang="en-US" dirty="0"/>
              <a:t>Not properly recognizing the transfer of legal title to goods in transit</a:t>
            </a:r>
          </a:p>
          <a:p>
            <a:pPr>
              <a:spcAft>
                <a:spcPts val="600"/>
              </a:spcAft>
            </a:pPr>
            <a:r>
              <a:rPr lang="en-US" dirty="0"/>
              <a:t>Errors affect both the income statement and the statement of financial position</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183575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21461-EE2B-F48E-39E0-393B5CF0846C}"/>
              </a:ext>
            </a:extLst>
          </p:cNvPr>
          <p:cNvSpPr>
            <a:spLocks noGrp="1"/>
          </p:cNvSpPr>
          <p:nvPr>
            <p:ph type="title"/>
          </p:nvPr>
        </p:nvSpPr>
        <p:spPr/>
        <p:txBody>
          <a:bodyPr/>
          <a:lstStyle/>
          <a:p>
            <a:r>
              <a:rPr lang="en-IN" dirty="0"/>
              <a:t>Income Statement Effects</a:t>
            </a:r>
          </a:p>
        </p:txBody>
      </p:sp>
      <p:sp>
        <p:nvSpPr>
          <p:cNvPr id="6" name="Content Placeholder 5">
            <a:extLst>
              <a:ext uri="{FF2B5EF4-FFF2-40B4-BE49-F238E27FC236}">
                <a16:creationId xmlns:a16="http://schemas.microsoft.com/office/drawing/2014/main" id="{A8B47189-9887-BCFE-19A8-CD16DD171D2E}"/>
              </a:ext>
            </a:extLst>
          </p:cNvPr>
          <p:cNvSpPr>
            <a:spLocks noGrp="1"/>
          </p:cNvSpPr>
          <p:nvPr>
            <p:ph sz="quarter" idx="12"/>
          </p:nvPr>
        </p:nvSpPr>
        <p:spPr>
          <a:xfrm>
            <a:off x="513862" y="1261227"/>
            <a:ext cx="8115301" cy="925845"/>
          </a:xfrm>
        </p:spPr>
        <p:txBody>
          <a:bodyPr>
            <a:normAutofit/>
          </a:bodyPr>
          <a:lstStyle/>
          <a:p>
            <a:pPr marL="0" indent="0">
              <a:buNone/>
            </a:pPr>
            <a:r>
              <a:rPr lang="en-US" sz="2600" dirty="0"/>
              <a:t>Inventory errors affect the computation of cost of goods sold and net income in two periods.</a:t>
            </a:r>
          </a:p>
        </p:txBody>
      </p:sp>
      <p:graphicFrame>
        <p:nvGraphicFramePr>
          <p:cNvPr id="4" name="Table 15">
            <a:extLst>
              <a:ext uri="{FF2B5EF4-FFF2-40B4-BE49-F238E27FC236}">
                <a16:creationId xmlns:a16="http://schemas.microsoft.com/office/drawing/2014/main" id="{62B680D7-84AF-5C55-19BC-238ACEF8FCDB}"/>
              </a:ext>
            </a:extLst>
          </p:cNvPr>
          <p:cNvGraphicFramePr>
            <a:graphicFrameLocks noGrp="1"/>
          </p:cNvGraphicFramePr>
          <p:nvPr>
            <p:ph type="pic" sz="quarter" idx="17"/>
          </p:nvPr>
        </p:nvGraphicFramePr>
        <p:xfrm>
          <a:off x="992280" y="2226006"/>
          <a:ext cx="7159441" cy="640080"/>
        </p:xfrm>
        <a:graphic>
          <a:graphicData uri="http://schemas.openxmlformats.org/drawingml/2006/table">
            <a:tbl>
              <a:tblPr firstRow="1" bandRow="1">
                <a:tableStyleId>{2D5ABB26-0587-4C30-8999-92F81FD0307C}</a:tableStyleId>
              </a:tblPr>
              <a:tblGrid>
                <a:gridCol w="1702537">
                  <a:extLst>
                    <a:ext uri="{9D8B030D-6E8A-4147-A177-3AD203B41FA5}">
                      <a16:colId xmlns:a16="http://schemas.microsoft.com/office/drawing/2014/main" val="1108351527"/>
                    </a:ext>
                  </a:extLst>
                </a:gridCol>
                <a:gridCol w="349568">
                  <a:extLst>
                    <a:ext uri="{9D8B030D-6E8A-4147-A177-3AD203B41FA5}">
                      <a16:colId xmlns:a16="http://schemas.microsoft.com/office/drawing/2014/main" val="3791956944"/>
                    </a:ext>
                  </a:extLst>
                </a:gridCol>
                <a:gridCol w="1784032">
                  <a:extLst>
                    <a:ext uri="{9D8B030D-6E8A-4147-A177-3AD203B41FA5}">
                      <a16:colId xmlns:a16="http://schemas.microsoft.com/office/drawing/2014/main" val="4122217491"/>
                    </a:ext>
                  </a:extLst>
                </a:gridCol>
                <a:gridCol w="349568">
                  <a:extLst>
                    <a:ext uri="{9D8B030D-6E8A-4147-A177-3AD203B41FA5}">
                      <a16:colId xmlns:a16="http://schemas.microsoft.com/office/drawing/2014/main" val="3351431822"/>
                    </a:ext>
                  </a:extLst>
                </a:gridCol>
                <a:gridCol w="1251491">
                  <a:extLst>
                    <a:ext uri="{9D8B030D-6E8A-4147-A177-3AD203B41FA5}">
                      <a16:colId xmlns:a16="http://schemas.microsoft.com/office/drawing/2014/main" val="3380570841"/>
                    </a:ext>
                  </a:extLst>
                </a:gridCol>
                <a:gridCol w="211429">
                  <a:extLst>
                    <a:ext uri="{9D8B030D-6E8A-4147-A177-3AD203B41FA5}">
                      <a16:colId xmlns:a16="http://schemas.microsoft.com/office/drawing/2014/main" val="1644707219"/>
                    </a:ext>
                  </a:extLst>
                </a:gridCol>
                <a:gridCol w="1510816">
                  <a:extLst>
                    <a:ext uri="{9D8B030D-6E8A-4147-A177-3AD203B41FA5}">
                      <a16:colId xmlns:a16="http://schemas.microsoft.com/office/drawing/2014/main" val="685539476"/>
                    </a:ext>
                  </a:extLst>
                </a:gridCol>
              </a:tblGrid>
              <a:tr h="370840">
                <a:tc>
                  <a:txBody>
                    <a:bodyPr/>
                    <a:lstStyle/>
                    <a:p>
                      <a:pPr algn="ctr"/>
                      <a:r>
                        <a:rPr lang="en-IN" sz="1800" b="1" dirty="0"/>
                        <a:t>Beginning Inventory</a:t>
                      </a:r>
                    </a:p>
                  </a:txBody>
                  <a:tcPr anchor="ctr"/>
                </a:tc>
                <a:tc>
                  <a:txBody>
                    <a:bodyPr/>
                    <a:lstStyle/>
                    <a:p>
                      <a:pPr algn="ctr"/>
                      <a:r>
                        <a:rPr lang="en-IN" sz="1800" b="1" dirty="0"/>
                        <a:t>+</a:t>
                      </a:r>
                    </a:p>
                  </a:txBody>
                  <a:tcPr anchor="ctr"/>
                </a:tc>
                <a:tc>
                  <a:txBody>
                    <a:bodyPr/>
                    <a:lstStyle/>
                    <a:p>
                      <a:pPr algn="ctr"/>
                      <a:r>
                        <a:rPr lang="en-IN" sz="1800" b="1" dirty="0"/>
                        <a:t>Cost of Goods Purchased</a:t>
                      </a:r>
                    </a:p>
                  </a:txBody>
                  <a:tcPr anchor="ctr"/>
                </a:tc>
                <a:tc>
                  <a:txBody>
                    <a:bodyPr/>
                    <a:lstStyle/>
                    <a:p>
                      <a:pPr algn="ctr"/>
                      <a:r>
                        <a:rPr lang="en-IN" sz="1800" b="1" dirty="0"/>
                        <a:t>−</a:t>
                      </a:r>
                    </a:p>
                  </a:txBody>
                  <a:tcPr anchor="ctr"/>
                </a:tc>
                <a:tc>
                  <a:txBody>
                    <a:bodyPr/>
                    <a:lstStyle/>
                    <a:p>
                      <a:pPr algn="ctr"/>
                      <a:r>
                        <a:rPr lang="en-IN" sz="1800" b="1" dirty="0"/>
                        <a:t>Ending Inventory</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Cost of Goods Sold</a:t>
                      </a:r>
                    </a:p>
                  </a:txBody>
                  <a:tcPr anchor="ctr"/>
                </a:tc>
                <a:extLst>
                  <a:ext uri="{0D108BD9-81ED-4DB2-BD59-A6C34878D82A}">
                    <a16:rowId xmlns:a16="http://schemas.microsoft.com/office/drawing/2014/main" val="2037756033"/>
                  </a:ext>
                </a:extLst>
              </a:tr>
            </a:tbl>
          </a:graphicData>
        </a:graphic>
      </p:graphicFrame>
      <p:sp>
        <p:nvSpPr>
          <p:cNvPr id="9" name="Content Placeholder 8">
            <a:extLst>
              <a:ext uri="{FF2B5EF4-FFF2-40B4-BE49-F238E27FC236}">
                <a16:creationId xmlns:a16="http://schemas.microsoft.com/office/drawing/2014/main" id="{A95E2BF3-15BB-AFE0-66FB-29FC644FF137}"/>
              </a:ext>
            </a:extLst>
          </p:cNvPr>
          <p:cNvSpPr>
            <a:spLocks noGrp="1"/>
          </p:cNvSpPr>
          <p:nvPr>
            <p:ph sz="quarter" idx="18"/>
          </p:nvPr>
        </p:nvSpPr>
        <p:spPr>
          <a:xfrm>
            <a:off x="1166418" y="2878689"/>
            <a:ext cx="6642572" cy="442879"/>
          </a:xfrm>
        </p:spPr>
        <p:txBody>
          <a:bodyPr>
            <a:normAutofit/>
          </a:bodyPr>
          <a:lstStyle/>
          <a:p>
            <a:pPr marL="0" indent="0">
              <a:buNone/>
            </a:pPr>
            <a:r>
              <a:rPr lang="en-US" sz="2000" b="1" dirty="0"/>
              <a:t>Illustration 6.11: </a:t>
            </a:r>
            <a:r>
              <a:rPr lang="en-US" sz="2000" dirty="0"/>
              <a:t>Formula for cost of goods sold</a:t>
            </a:r>
          </a:p>
        </p:txBody>
      </p:sp>
      <p:graphicFrame>
        <p:nvGraphicFramePr>
          <p:cNvPr id="17" name="Table 17">
            <a:extLst>
              <a:ext uri="{FF2B5EF4-FFF2-40B4-BE49-F238E27FC236}">
                <a16:creationId xmlns:a16="http://schemas.microsoft.com/office/drawing/2014/main" id="{FC0A2C40-26E4-D32E-A441-AF04CC963F0F}"/>
              </a:ext>
            </a:extLst>
          </p:cNvPr>
          <p:cNvGraphicFramePr>
            <a:graphicFrameLocks noGrp="1"/>
          </p:cNvGraphicFramePr>
          <p:nvPr>
            <p:ph type="tbl" sz="quarter" idx="19"/>
          </p:nvPr>
        </p:nvGraphicFramePr>
        <p:xfrm>
          <a:off x="553244" y="3635998"/>
          <a:ext cx="7868920" cy="1981200"/>
        </p:xfrm>
        <a:graphic>
          <a:graphicData uri="http://schemas.openxmlformats.org/drawingml/2006/table">
            <a:tbl>
              <a:tblPr firstRow="1" bandRow="1">
                <a:tableStyleId>{2D5ABB26-0587-4C30-8999-92F81FD0307C}</a:tableStyleId>
              </a:tblPr>
              <a:tblGrid>
                <a:gridCol w="3600577">
                  <a:extLst>
                    <a:ext uri="{9D8B030D-6E8A-4147-A177-3AD203B41FA5}">
                      <a16:colId xmlns:a16="http://schemas.microsoft.com/office/drawing/2014/main" val="3350940448"/>
                    </a:ext>
                  </a:extLst>
                </a:gridCol>
                <a:gridCol w="2512060">
                  <a:extLst>
                    <a:ext uri="{9D8B030D-6E8A-4147-A177-3AD203B41FA5}">
                      <a16:colId xmlns:a16="http://schemas.microsoft.com/office/drawing/2014/main" val="3396923928"/>
                    </a:ext>
                  </a:extLst>
                </a:gridCol>
                <a:gridCol w="1756283">
                  <a:extLst>
                    <a:ext uri="{9D8B030D-6E8A-4147-A177-3AD203B41FA5}">
                      <a16:colId xmlns:a16="http://schemas.microsoft.com/office/drawing/2014/main" val="2000770476"/>
                    </a:ext>
                  </a:extLst>
                </a:gridCol>
              </a:tblGrid>
              <a:tr h="370840">
                <a:tc>
                  <a:txBody>
                    <a:bodyPr/>
                    <a:lstStyle/>
                    <a:p>
                      <a:pPr algn="ctr"/>
                      <a:r>
                        <a:rPr lang="en-IN" sz="2000" b="1" u="sng" dirty="0"/>
                        <a:t>When Inventory Error:</a:t>
                      </a:r>
                      <a:endParaRPr lang="en-IN" sz="2000" b="1" u="sng" dirty="0">
                        <a:latin typeface="+mn-lt"/>
                      </a:endParaRPr>
                    </a:p>
                  </a:txBody>
                  <a:tcPr/>
                </a:tc>
                <a:tc>
                  <a:txBody>
                    <a:bodyPr/>
                    <a:lstStyle/>
                    <a:p>
                      <a:pPr algn="ctr"/>
                      <a:r>
                        <a:rPr lang="en-IN" sz="2000" b="1" u="sng" dirty="0"/>
                        <a:t>Cost of Goods Sold Is:</a:t>
                      </a:r>
                      <a:endParaRPr lang="en-IN" sz="2000" b="1" u="sng" dirty="0">
                        <a:latin typeface="+mn-lt"/>
                      </a:endParaRPr>
                    </a:p>
                  </a:txBody>
                  <a:tcPr/>
                </a:tc>
                <a:tc>
                  <a:txBody>
                    <a:bodyPr/>
                    <a:lstStyle/>
                    <a:p>
                      <a:pPr algn="ctr"/>
                      <a:r>
                        <a:rPr lang="en-IN" sz="2000" b="1" u="sng" dirty="0"/>
                        <a:t>Net Income Is:</a:t>
                      </a:r>
                      <a:endParaRPr lang="en-IN" sz="2000" b="1" u="sng" dirty="0">
                        <a:latin typeface="+mn-lt"/>
                      </a:endParaRPr>
                    </a:p>
                  </a:txBody>
                  <a:tcPr/>
                </a:tc>
                <a:extLst>
                  <a:ext uri="{0D108BD9-81ED-4DB2-BD59-A6C34878D82A}">
                    <a16:rowId xmlns:a16="http://schemas.microsoft.com/office/drawing/2014/main" val="2496611636"/>
                  </a:ext>
                </a:extLst>
              </a:tr>
              <a:tr h="370840">
                <a:tc>
                  <a:txBody>
                    <a:bodyPr/>
                    <a:lstStyle/>
                    <a:p>
                      <a:r>
                        <a:rPr lang="en-IN" sz="2000" dirty="0"/>
                        <a:t>Understates beginning inventory</a:t>
                      </a:r>
                      <a:endParaRPr lang="en-IN" sz="2000" dirty="0">
                        <a:latin typeface="+mn-lt"/>
                      </a:endParaRPr>
                    </a:p>
                  </a:txBody>
                  <a:tcPr/>
                </a:tc>
                <a:tc>
                  <a:txBody>
                    <a:bodyPr/>
                    <a:lstStyle/>
                    <a:p>
                      <a:r>
                        <a:rPr lang="en-IN" sz="2000" dirty="0"/>
                        <a:t>Understated</a:t>
                      </a:r>
                      <a:endParaRPr lang="en-IN" sz="2000" dirty="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2000" dirty="0"/>
                        <a:t>Overstated</a:t>
                      </a:r>
                      <a:endParaRPr lang="en-IN" sz="2000" dirty="0">
                        <a:latin typeface="+mn-lt"/>
                      </a:endParaRPr>
                    </a:p>
                  </a:txBody>
                  <a:tcPr/>
                </a:tc>
                <a:extLst>
                  <a:ext uri="{0D108BD9-81ED-4DB2-BD59-A6C34878D82A}">
                    <a16:rowId xmlns:a16="http://schemas.microsoft.com/office/drawing/2014/main" val="1524532036"/>
                  </a:ext>
                </a:extLst>
              </a:tr>
              <a:tr h="370840">
                <a:tc>
                  <a:txBody>
                    <a:bodyPr/>
                    <a:lstStyle/>
                    <a:p>
                      <a:r>
                        <a:rPr lang="en-IN" sz="2000" dirty="0"/>
                        <a:t>Overstates beginning inventory</a:t>
                      </a:r>
                      <a:endParaRPr lang="en-IN" sz="2000" dirty="0">
                        <a:latin typeface="+mn-lt"/>
                      </a:endParaRPr>
                    </a:p>
                  </a:txBody>
                  <a:tcPr/>
                </a:tc>
                <a:tc>
                  <a:txBody>
                    <a:bodyPr/>
                    <a:lstStyle/>
                    <a:p>
                      <a:r>
                        <a:rPr lang="en-IN" sz="2000" dirty="0"/>
                        <a:t>Overstated</a:t>
                      </a:r>
                      <a:endParaRPr lang="en-IN" sz="2000" dirty="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000" b="0" u="none" strike="noStrike" kern="1200" cap="none" spc="0" normalizeH="0" baseline="0" noProof="0">
                          <a:ln>
                            <a:noFill/>
                          </a:ln>
                          <a:solidFill>
                            <a:srgbClr val="231F20"/>
                          </a:solidFill>
                          <a:effectLst/>
                          <a:uLnTx/>
                          <a:uFillTx/>
                        </a:rPr>
                        <a:t>Understated</a:t>
                      </a:r>
                      <a:endParaRPr kumimoji="0" lang="en-IN" sz="2000" b="0" i="0" u="none" strike="noStrike" kern="1200" cap="none" spc="0" normalizeH="0" baseline="0" noProof="0" dirty="0">
                        <a:ln>
                          <a:noFill/>
                        </a:ln>
                        <a:solidFill>
                          <a:srgbClr val="231F20"/>
                        </a:solidFill>
                        <a:effectLst/>
                        <a:uLnTx/>
                        <a:uFillTx/>
                        <a:latin typeface="+mn-lt"/>
                        <a:ea typeface="+mn-ea"/>
                        <a:cs typeface="+mn-cs"/>
                      </a:endParaRPr>
                    </a:p>
                  </a:txBody>
                  <a:tcPr/>
                </a:tc>
                <a:extLst>
                  <a:ext uri="{0D108BD9-81ED-4DB2-BD59-A6C34878D82A}">
                    <a16:rowId xmlns:a16="http://schemas.microsoft.com/office/drawing/2014/main" val="2764009884"/>
                  </a:ext>
                </a:extLst>
              </a:tr>
              <a:tr h="370840">
                <a:tc>
                  <a:txBody>
                    <a:bodyPr/>
                    <a:lstStyle/>
                    <a:p>
                      <a:r>
                        <a:rPr lang="en-IN" sz="2000" dirty="0"/>
                        <a:t>Understates ending inventory</a:t>
                      </a:r>
                      <a:endParaRPr lang="en-IN" sz="2000" dirty="0">
                        <a:latin typeface="+mn-lt"/>
                      </a:endParaRPr>
                    </a:p>
                  </a:txBody>
                  <a:tcPr/>
                </a:tc>
                <a:tc>
                  <a:txBody>
                    <a:bodyPr/>
                    <a:lstStyle/>
                    <a:p>
                      <a:r>
                        <a:rPr lang="en-IN" sz="2000" dirty="0"/>
                        <a:t>Overstated</a:t>
                      </a:r>
                      <a:endParaRPr lang="en-IN" sz="2000" dirty="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2000" b="0" u="none" strike="noStrike" kern="1200" cap="none" spc="0" normalizeH="0" baseline="0" noProof="0" dirty="0">
                          <a:ln>
                            <a:noFill/>
                          </a:ln>
                          <a:solidFill>
                            <a:srgbClr val="231F20"/>
                          </a:solidFill>
                          <a:effectLst/>
                          <a:uLnTx/>
                          <a:uFillTx/>
                        </a:rPr>
                        <a:t>Understated</a:t>
                      </a:r>
                      <a:endParaRPr kumimoji="0" lang="en-IN" sz="2000" b="0" i="0" u="none" strike="noStrike" kern="1200" cap="none" spc="0" normalizeH="0" baseline="0" noProof="0" dirty="0">
                        <a:ln>
                          <a:noFill/>
                        </a:ln>
                        <a:solidFill>
                          <a:srgbClr val="231F20"/>
                        </a:solidFill>
                        <a:effectLst/>
                        <a:uLnTx/>
                        <a:uFillTx/>
                        <a:latin typeface="+mn-lt"/>
                        <a:ea typeface="+mn-ea"/>
                        <a:cs typeface="+mn-cs"/>
                      </a:endParaRPr>
                    </a:p>
                  </a:txBody>
                  <a:tcPr/>
                </a:tc>
                <a:extLst>
                  <a:ext uri="{0D108BD9-81ED-4DB2-BD59-A6C34878D82A}">
                    <a16:rowId xmlns:a16="http://schemas.microsoft.com/office/drawing/2014/main" val="906355896"/>
                  </a:ext>
                </a:extLst>
              </a:tr>
              <a:tr h="370840">
                <a:tc>
                  <a:txBody>
                    <a:bodyPr/>
                    <a:lstStyle/>
                    <a:p>
                      <a:r>
                        <a:rPr lang="en-IN" sz="2000" dirty="0"/>
                        <a:t>Overstates ending inventory</a:t>
                      </a:r>
                      <a:endParaRPr lang="en-IN" sz="2000" dirty="0">
                        <a:latin typeface="+mn-lt"/>
                      </a:endParaRPr>
                    </a:p>
                  </a:txBody>
                  <a:tcPr/>
                </a:tc>
                <a:tc>
                  <a:txBody>
                    <a:bodyPr/>
                    <a:lstStyle/>
                    <a:p>
                      <a:r>
                        <a:rPr lang="en-IN" sz="2000" dirty="0"/>
                        <a:t>Understated</a:t>
                      </a:r>
                      <a:endParaRPr lang="en-IN" sz="2000" dirty="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2000" dirty="0"/>
                        <a:t>Overstated</a:t>
                      </a:r>
                      <a:endParaRPr lang="en-IN" sz="2000" dirty="0">
                        <a:latin typeface="+mn-lt"/>
                      </a:endParaRPr>
                    </a:p>
                  </a:txBody>
                  <a:tcPr/>
                </a:tc>
                <a:extLst>
                  <a:ext uri="{0D108BD9-81ED-4DB2-BD59-A6C34878D82A}">
                    <a16:rowId xmlns:a16="http://schemas.microsoft.com/office/drawing/2014/main" val="468737197"/>
                  </a:ext>
                </a:extLst>
              </a:tr>
            </a:tbl>
          </a:graphicData>
        </a:graphic>
      </p:graphicFrame>
      <p:sp>
        <p:nvSpPr>
          <p:cNvPr id="11" name="Content Placeholder 10">
            <a:extLst>
              <a:ext uri="{FF2B5EF4-FFF2-40B4-BE49-F238E27FC236}">
                <a16:creationId xmlns:a16="http://schemas.microsoft.com/office/drawing/2014/main" id="{F7A25771-9726-0CCF-7C5C-59CCD0D9F6CB}"/>
              </a:ext>
            </a:extLst>
          </p:cNvPr>
          <p:cNvSpPr>
            <a:spLocks noGrp="1"/>
          </p:cNvSpPr>
          <p:nvPr>
            <p:ph sz="quarter" idx="20"/>
          </p:nvPr>
        </p:nvSpPr>
        <p:spPr>
          <a:xfrm>
            <a:off x="637540" y="5724822"/>
            <a:ext cx="8221325" cy="589474"/>
          </a:xfrm>
        </p:spPr>
        <p:txBody>
          <a:bodyPr>
            <a:noAutofit/>
          </a:bodyPr>
          <a:lstStyle/>
          <a:p>
            <a:pPr marL="0" indent="0">
              <a:buNone/>
            </a:pPr>
            <a:r>
              <a:rPr lang="en-CA" sz="2000" b="1" dirty="0"/>
              <a:t>Illustration 6.12: </a:t>
            </a:r>
            <a:r>
              <a:rPr lang="en-CA" sz="2000" dirty="0"/>
              <a:t>Effects of inventory errors on current year’s income statement</a:t>
            </a:r>
          </a:p>
        </p:txBody>
      </p:sp>
      <p:sp>
        <p:nvSpPr>
          <p:cNvPr id="10" name="Content Placeholder 5">
            <a:extLst>
              <a:ext uri="{FF2B5EF4-FFF2-40B4-BE49-F238E27FC236}">
                <a16:creationId xmlns:a16="http://schemas.microsoft.com/office/drawing/2014/main" id="{DFB1A8B5-C25E-7F05-A5A7-736FE355A20B}"/>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799768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4"/>
            <a:ext cx="8115301" cy="1079787"/>
          </a:xfrm>
        </p:spPr>
        <p:txBody>
          <a:bodyPr>
            <a:noAutofit/>
          </a:bodyPr>
          <a:lstStyle/>
          <a:p>
            <a:r>
              <a:rPr lang="en-US" dirty="0"/>
              <a:t>Income Statement Effect on Two Periods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a:xfrm>
            <a:off x="513862" y="1665171"/>
            <a:ext cx="8115301" cy="4720245"/>
          </a:xfrm>
        </p:spPr>
        <p:txBody>
          <a:bodyPr/>
          <a:lstStyle/>
          <a:p>
            <a:pPr marL="0" indent="0">
              <a:buNone/>
            </a:pPr>
            <a:r>
              <a:rPr lang="en-US" b="1" dirty="0"/>
              <a:t>Inventory errors </a:t>
            </a:r>
            <a:r>
              <a:rPr lang="en-US" dirty="0"/>
              <a:t>affect the computation of cost of goods sold and net income </a:t>
            </a:r>
            <a:r>
              <a:rPr lang="en-US" b="1" dirty="0"/>
              <a:t>in two periods.</a:t>
            </a:r>
          </a:p>
          <a:p>
            <a:r>
              <a:rPr lang="en-US" dirty="0"/>
              <a:t>An error in ending inventory of current period will have a </a:t>
            </a:r>
            <a:r>
              <a:rPr lang="en-US" b="1" dirty="0"/>
              <a:t>reverse effect on net income of next accounting period</a:t>
            </a:r>
          </a:p>
          <a:p>
            <a:r>
              <a:rPr lang="en-US" dirty="0"/>
              <a:t>Over two years, total net income is correct because errors </a:t>
            </a:r>
            <a:r>
              <a:rPr lang="en-US" b="1" dirty="0"/>
              <a:t>offset each other</a:t>
            </a:r>
          </a:p>
          <a:p>
            <a:r>
              <a:rPr lang="en-US" dirty="0"/>
              <a:t>The correctness of the ending inventory depends entirely on the accuracy of taking and costing the inventory</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24336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3DA1-E5C3-5430-2AD4-EE422FF3E2C1}"/>
              </a:ext>
            </a:extLst>
          </p:cNvPr>
          <p:cNvSpPr>
            <a:spLocks noGrp="1"/>
          </p:cNvSpPr>
          <p:nvPr>
            <p:ph type="title"/>
          </p:nvPr>
        </p:nvSpPr>
        <p:spPr/>
        <p:txBody>
          <a:bodyPr/>
          <a:lstStyle/>
          <a:p>
            <a:r>
              <a:rPr lang="en-IN" dirty="0"/>
              <a:t>Income Statement Effects Illustrated</a:t>
            </a:r>
          </a:p>
        </p:txBody>
      </p:sp>
      <p:pic>
        <p:nvPicPr>
          <p:cNvPr id="6" name="Picture Placeholder 5" descr="An illustration depicts the comparison of income statements and effects of inventory errors for the years 2024 and 2025. The statement displays a two-line heading consisting of the name of the company, Sample Company; and the type of statement, Condensed Income Statements. The table has five columns, line item labels, incorrect amounts in 2024, correct amounts in 2024, incorrect amounts in 2025, and correct amounts in 2025. The incorrect and correct amounts for 2024 are presented as sales revenue of Euro 80,000, beginning inventory of Euro 20,000, cost of goods purchased for 40,000, and cost of goods available for sale in the amount of 60,000. The incorrect ending inventory for 2024 is 12,000, with the correct amount at 15,000. Cost of goods sold, obtained by subtracting ending inventory from cost of goods available presents the incorrect amount at 48,000 and the correct amount at 45,000, followed by gross profit at 32,000 for the incorrect amount and 35,000 for the correct amount. Operating expenses are 10,000 for both of the 2024 columns, resulting in the incorrect net income of Euro 22,000 and the correct at Euro 25,000.  The incorrect and correct amounts for 2025 are presented as sales revenue of Euro 90,000, beginning inventory of Euro 12,000 as incorrect and Euro 15,000 at correct, cost of goods purchased at 68,000 for both columns, and cost of goods available for sale in the amount of 80,000 for incorrect and 83,000 for correct. The incorrect and correct ending inventory for 2025 is 23,000. Cost of goods sold has the incorrect amount at 57,000 and the correct amount at 60,000, followed by gross profit at 33,000 for the incorrect amount and 30,000 for the correct amount. Operating expenses are 20,000 for both of the 2025 columns, resulting in an incorrect net income of Euro 13,000 and a correct amount at Euro 10,000.  The net income in 2024 is understated by Euro 3,000 and the net income in 2025 is overstated by Euro 3,000. A note below the income statements reads: The errors cancel. Thus, the combined total income for the 2-year period is correct.">
            <a:extLst>
              <a:ext uri="{FF2B5EF4-FFF2-40B4-BE49-F238E27FC236}">
                <a16:creationId xmlns:a16="http://schemas.microsoft.com/office/drawing/2014/main" id="{820FC79D-7583-A4DB-936E-7275F8863C93}"/>
              </a:ext>
            </a:extLst>
          </p:cNvPr>
          <p:cNvPicPr>
            <a:picLocks noGrp="1" noChangeAspect="1"/>
          </p:cNvPicPr>
          <p:nvPr>
            <p:ph type="pic" sz="quarter" idx="17"/>
          </p:nvPr>
        </p:nvPicPr>
        <p:blipFill rotWithShape="1">
          <a:blip r:embed="rId2"/>
          <a:stretch/>
        </p:blipFill>
        <p:spPr>
          <a:xfrm>
            <a:off x="671472" y="1422887"/>
            <a:ext cx="8090699" cy="4416819"/>
          </a:xfrm>
          <a:prstGeom prst="rect">
            <a:avLst/>
          </a:prstGeom>
        </p:spPr>
      </p:pic>
      <p:sp>
        <p:nvSpPr>
          <p:cNvPr id="3" name="Content Placeholder 2">
            <a:extLst>
              <a:ext uri="{FF2B5EF4-FFF2-40B4-BE49-F238E27FC236}">
                <a16:creationId xmlns:a16="http://schemas.microsoft.com/office/drawing/2014/main" id="{51D7A754-D088-B52A-E411-D140F96DB2CC}"/>
              </a:ext>
            </a:extLst>
          </p:cNvPr>
          <p:cNvSpPr>
            <a:spLocks noGrp="1"/>
          </p:cNvSpPr>
          <p:nvPr>
            <p:ph sz="quarter" idx="12"/>
          </p:nvPr>
        </p:nvSpPr>
        <p:spPr>
          <a:xfrm>
            <a:off x="513862" y="5944405"/>
            <a:ext cx="8115301" cy="418720"/>
          </a:xfrm>
        </p:spPr>
        <p:txBody>
          <a:bodyPr>
            <a:normAutofit/>
          </a:bodyPr>
          <a:lstStyle/>
          <a:p>
            <a:pPr marL="0" indent="0">
              <a:buNone/>
            </a:pPr>
            <a:r>
              <a:rPr lang="en-CA" sz="2000" b="1" dirty="0"/>
              <a:t>Illustration 6.13: </a:t>
            </a:r>
            <a:r>
              <a:rPr lang="en-CA" sz="2000" dirty="0"/>
              <a:t>Effects of inventory errors on two years’ income statements</a:t>
            </a:r>
          </a:p>
        </p:txBody>
      </p:sp>
      <p:sp>
        <p:nvSpPr>
          <p:cNvPr id="14" name="Content Placeholder 5">
            <a:extLst>
              <a:ext uri="{FF2B5EF4-FFF2-40B4-BE49-F238E27FC236}">
                <a16:creationId xmlns:a16="http://schemas.microsoft.com/office/drawing/2014/main" id="{D20465EC-59FF-B8C0-5B28-4B117DEF8DFE}"/>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32880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00793"/>
            <a:ext cx="8115301" cy="1856414"/>
          </a:xfrm>
        </p:spPr>
        <p:txBody>
          <a:bodyPr>
            <a:noAutofit/>
          </a:bodyPr>
          <a:lstStyle/>
          <a:p>
            <a:r>
              <a:rPr lang="en-GB" dirty="0"/>
              <a:t>Learning Objective 4</a:t>
            </a:r>
            <a:br>
              <a:rPr lang="en-GB" dirty="0"/>
            </a:br>
            <a:r>
              <a:rPr lang="en-US" dirty="0"/>
              <a:t>Explain the Statement Presentation and Analysis of Inventory.</a:t>
            </a:r>
            <a:endParaRPr lang="en-IN" dirty="0"/>
          </a:p>
        </p:txBody>
      </p:sp>
      <p:sp>
        <p:nvSpPr>
          <p:cNvPr id="7" name="Content Placeholder 5">
            <a:extLst>
              <a:ext uri="{FF2B5EF4-FFF2-40B4-BE49-F238E27FC236}">
                <a16:creationId xmlns:a16="http://schemas.microsoft.com/office/drawing/2014/main" id="{123362CF-3C56-61D1-465F-C74D966832FF}"/>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Presentation</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marL="0" indent="0">
              <a:buNone/>
            </a:pPr>
            <a:r>
              <a:rPr lang="en-US" b="1" dirty="0"/>
              <a:t>Statement of Financial Position </a:t>
            </a:r>
            <a:r>
              <a:rPr lang="en-US" dirty="0"/>
              <a:t>- Inventory classified as current asset.   </a:t>
            </a:r>
          </a:p>
          <a:p>
            <a:pPr marL="0" indent="0">
              <a:buNone/>
            </a:pPr>
            <a:r>
              <a:rPr lang="en-US" b="1" dirty="0"/>
              <a:t>Income Statement </a:t>
            </a:r>
            <a:r>
              <a:rPr lang="en-US" dirty="0"/>
              <a:t>- Cost of goods sold subtracted from net sales.</a:t>
            </a:r>
          </a:p>
          <a:p>
            <a:pPr marL="0" indent="0">
              <a:buNone/>
            </a:pPr>
            <a:r>
              <a:rPr lang="en-US" dirty="0"/>
              <a:t>There also should be disclosure of</a:t>
            </a:r>
          </a:p>
          <a:p>
            <a:pPr marL="714375" indent="-350838">
              <a:buFont typeface="+mj-lt"/>
              <a:buAutoNum type="arabicPeriod"/>
            </a:pPr>
            <a:r>
              <a:rPr lang="en-US" dirty="0"/>
              <a:t>major inventory classifications</a:t>
            </a:r>
          </a:p>
          <a:p>
            <a:pPr marL="714375" indent="-350838">
              <a:buFont typeface="+mj-lt"/>
              <a:buAutoNum type="arabicPeriod"/>
            </a:pPr>
            <a:r>
              <a:rPr lang="en-US" dirty="0"/>
              <a:t>basis of accounting (cost or lower of cost or net realizable value)) </a:t>
            </a:r>
          </a:p>
          <a:p>
            <a:pPr marL="714375" indent="-350838">
              <a:buFont typeface="+mj-lt"/>
              <a:buAutoNum type="arabicPeriod"/>
            </a:pPr>
            <a:r>
              <a:rPr lang="en-US" dirty="0"/>
              <a:t>cost method (FIFO, or average-cost)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165743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77EE-A94A-B12D-0D25-B7BCFC0D823A}"/>
              </a:ext>
            </a:extLst>
          </p:cNvPr>
          <p:cNvSpPr>
            <a:spLocks noGrp="1"/>
          </p:cNvSpPr>
          <p:nvPr>
            <p:ph type="title"/>
          </p:nvPr>
        </p:nvSpPr>
        <p:spPr/>
        <p:txBody>
          <a:bodyPr/>
          <a:lstStyle/>
          <a:p>
            <a:r>
              <a:rPr lang="en-US" dirty="0"/>
              <a:t>Tesla inventory note</a:t>
            </a:r>
          </a:p>
        </p:txBody>
      </p:sp>
      <p:sp>
        <p:nvSpPr>
          <p:cNvPr id="4" name="Content Placeholder 3">
            <a:extLst>
              <a:ext uri="{FF2B5EF4-FFF2-40B4-BE49-F238E27FC236}">
                <a16:creationId xmlns:a16="http://schemas.microsoft.com/office/drawing/2014/main" id="{10E59180-3B1C-F697-37AD-28DBD887E361}"/>
              </a:ext>
            </a:extLst>
          </p:cNvPr>
          <p:cNvSpPr>
            <a:spLocks noGrp="1"/>
          </p:cNvSpPr>
          <p:nvPr>
            <p:ph sz="quarter" idx="24"/>
          </p:nvPr>
        </p:nvSpPr>
        <p:spPr/>
        <p:txBody>
          <a:bodyPr/>
          <a:lstStyle/>
          <a:p>
            <a:endParaRPr lang="en-US"/>
          </a:p>
        </p:txBody>
      </p:sp>
      <p:sp>
        <p:nvSpPr>
          <p:cNvPr id="8" name="Content Placeholder 7">
            <a:extLst>
              <a:ext uri="{FF2B5EF4-FFF2-40B4-BE49-F238E27FC236}">
                <a16:creationId xmlns:a16="http://schemas.microsoft.com/office/drawing/2014/main" id="{2FFC00FC-C956-98BB-2909-7B348E9768DA}"/>
              </a:ext>
            </a:extLst>
          </p:cNvPr>
          <p:cNvSpPr>
            <a:spLocks noGrp="1"/>
          </p:cNvSpPr>
          <p:nvPr>
            <p:ph sz="quarter" idx="12"/>
          </p:nvPr>
        </p:nvSpPr>
        <p:spPr/>
        <p:txBody>
          <a:bodyPr>
            <a:normAutofit fontScale="55000" lnSpcReduction="20000"/>
          </a:bodyPr>
          <a:lstStyle/>
          <a:p>
            <a:r>
              <a:rPr lang="en-US" b="1" dirty="0"/>
              <a:t>Inventory Valuation</a:t>
            </a:r>
          </a:p>
          <a:p>
            <a:endParaRPr lang="en-US" dirty="0"/>
          </a:p>
          <a:p>
            <a:r>
              <a:rPr lang="en-US" dirty="0"/>
              <a:t>Inventories are stated at the lower of cost or net realizable value. </a:t>
            </a:r>
            <a:r>
              <a:rPr lang="en-US" b="1" dirty="0"/>
              <a:t>Cost is computed using standard cost for vehicles and energy products, which approximates actual cost on a first-in, first-out basis. </a:t>
            </a:r>
            <a:r>
              <a:rPr lang="en-US" dirty="0"/>
              <a:t>We record inventory write-downs for excess or obsolete inventories based upon assumptions about current and future demand forecasts. If our inventory on-hand is in excess of our future demand forecast, the excess amounts are written-off.</a:t>
            </a:r>
          </a:p>
          <a:p>
            <a:r>
              <a:rPr lang="en-US" dirty="0"/>
              <a:t>We also review our inventory to determine whether its carrying value exceeds the net amount realizable upon the ultimate sale of the inventory. This requires us to determine the estimated selling price of our vehicles less the estimated cost to convert the inventory on-hand into a finished product. Once inventory is written-down, a new, lower cost basis for that inventory is established and subsequent changes in facts and circumstances do not result in the restoration or increase in that newly established cost basis.</a:t>
            </a:r>
          </a:p>
          <a:p>
            <a:r>
              <a:rPr lang="en-US" dirty="0"/>
              <a:t>Should our estimates of future selling prices or production costs change, additional and potentially material write-downs may be required. A small change in our estimates may result in a material charge to our reported financial results.</a:t>
            </a:r>
          </a:p>
          <a:p>
            <a:endParaRPr lang="en-US" dirty="0"/>
          </a:p>
          <a:p>
            <a:r>
              <a:rPr lang="en-US" dirty="0">
                <a:hlinkClick r:id="rId2"/>
              </a:rPr>
              <a:t>https://www.sec.gov/Archives/edgar/data/1318605/000095017023001409/tsla-20221231.htm#financial_statements</a:t>
            </a:r>
            <a:endParaRPr lang="en-US" dirty="0"/>
          </a:p>
          <a:p>
            <a:r>
              <a:rPr lang="en-US" dirty="0"/>
              <a:t>Pg.35</a:t>
            </a:r>
          </a:p>
        </p:txBody>
      </p:sp>
    </p:spTree>
    <p:extLst>
      <p:ext uri="{BB962C8B-B14F-4D97-AF65-F5344CB8AC3E}">
        <p14:creationId xmlns:p14="http://schemas.microsoft.com/office/powerpoint/2010/main" val="1542135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Autofit/>
          </a:bodyPr>
          <a:lstStyle/>
          <a:p>
            <a:r>
              <a:rPr lang="en-IN" dirty="0"/>
              <a:t>Lower-of-Cost-or-Net Realizable Value</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a:xfrm>
            <a:off x="513862" y="1691014"/>
            <a:ext cx="8115301" cy="4694402"/>
          </a:xfrm>
        </p:spPr>
        <p:txBody>
          <a:bodyPr/>
          <a:lstStyle/>
          <a:p>
            <a:pPr marL="0" indent="0">
              <a:buNone/>
            </a:pPr>
            <a:r>
              <a:rPr lang="en-US" dirty="0"/>
              <a:t>When the value of inventory is lower than its cost:</a:t>
            </a:r>
          </a:p>
          <a:p>
            <a:r>
              <a:rPr lang="en-US" dirty="0"/>
              <a:t>Companies must “write down” inventory to its net realizable value</a:t>
            </a:r>
          </a:p>
          <a:p>
            <a:r>
              <a:rPr lang="en-US" dirty="0"/>
              <a:t>Net realizable value:  Amount that company expects to realize (receive) from the sale of inventory</a:t>
            </a:r>
          </a:p>
          <a:p>
            <a:r>
              <a:rPr lang="en-US" dirty="0"/>
              <a:t>Example of prudence (conservatism)</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359900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LCNRV Example</a:t>
            </a:r>
          </a:p>
        </p:txBody>
      </p:sp>
      <p:sp>
        <p:nvSpPr>
          <p:cNvPr id="6" name="Content Placeholder 5">
            <a:extLst>
              <a:ext uri="{FF2B5EF4-FFF2-40B4-BE49-F238E27FC236}">
                <a16:creationId xmlns:a16="http://schemas.microsoft.com/office/drawing/2014/main" id="{008A2602-5CD9-E71E-DAD5-53212E807D26}"/>
              </a:ext>
            </a:extLst>
          </p:cNvPr>
          <p:cNvSpPr>
            <a:spLocks noGrp="1"/>
          </p:cNvSpPr>
          <p:nvPr>
            <p:ph sz="quarter" idx="12"/>
          </p:nvPr>
        </p:nvSpPr>
        <p:spPr>
          <a:xfrm>
            <a:off x="513862" y="1424065"/>
            <a:ext cx="8115301" cy="1319135"/>
          </a:xfrm>
        </p:spPr>
        <p:txBody>
          <a:bodyPr>
            <a:normAutofit/>
          </a:bodyPr>
          <a:lstStyle/>
          <a:p>
            <a:pPr marL="0" indent="0">
              <a:buNone/>
            </a:pPr>
            <a:r>
              <a:rPr lang="en-US" sz="2600" b="1" dirty="0"/>
              <a:t>Illustration: </a:t>
            </a:r>
            <a:r>
              <a:rPr lang="en-US" sz="2600" dirty="0"/>
              <a:t>Assume that Gao TVs has the following lines of merchandise with costs and net realizable values as indicated.</a:t>
            </a:r>
          </a:p>
        </p:txBody>
      </p:sp>
      <p:graphicFrame>
        <p:nvGraphicFramePr>
          <p:cNvPr id="16" name="Table 16">
            <a:extLst>
              <a:ext uri="{FF2B5EF4-FFF2-40B4-BE49-F238E27FC236}">
                <a16:creationId xmlns:a16="http://schemas.microsoft.com/office/drawing/2014/main" id="{06BA5EB7-9B00-7DBC-A260-7012F99392FE}"/>
              </a:ext>
            </a:extLst>
          </p:cNvPr>
          <p:cNvGraphicFramePr>
            <a:graphicFrameLocks noGrp="1"/>
          </p:cNvGraphicFramePr>
          <p:nvPr>
            <p:ph type="tbl" sz="quarter" idx="19"/>
          </p:nvPr>
        </p:nvGraphicFramePr>
        <p:xfrm>
          <a:off x="330141" y="2743200"/>
          <a:ext cx="8375448" cy="2255520"/>
        </p:xfrm>
        <a:graphic>
          <a:graphicData uri="http://schemas.openxmlformats.org/drawingml/2006/table">
            <a:tbl>
              <a:tblPr firstRow="1" bandRow="1">
                <a:tableStyleId>{2D5ABB26-0587-4C30-8999-92F81FD0307C}</a:tableStyleId>
              </a:tblPr>
              <a:tblGrid>
                <a:gridCol w="2244725">
                  <a:extLst>
                    <a:ext uri="{9D8B030D-6E8A-4147-A177-3AD203B41FA5}">
                      <a16:colId xmlns:a16="http://schemas.microsoft.com/office/drawing/2014/main" val="3661865603"/>
                    </a:ext>
                  </a:extLst>
                </a:gridCol>
                <a:gridCol w="692468">
                  <a:extLst>
                    <a:ext uri="{9D8B030D-6E8A-4147-A177-3AD203B41FA5}">
                      <a16:colId xmlns:a16="http://schemas.microsoft.com/office/drawing/2014/main" val="758637416"/>
                    </a:ext>
                  </a:extLst>
                </a:gridCol>
                <a:gridCol w="937212">
                  <a:extLst>
                    <a:ext uri="{9D8B030D-6E8A-4147-A177-3AD203B41FA5}">
                      <a16:colId xmlns:a16="http://schemas.microsoft.com/office/drawing/2014/main" val="1852164369"/>
                    </a:ext>
                  </a:extLst>
                </a:gridCol>
                <a:gridCol w="1713297">
                  <a:extLst>
                    <a:ext uri="{9D8B030D-6E8A-4147-A177-3AD203B41FA5}">
                      <a16:colId xmlns:a16="http://schemas.microsoft.com/office/drawing/2014/main" val="1972163253"/>
                    </a:ext>
                  </a:extLst>
                </a:gridCol>
                <a:gridCol w="2787746">
                  <a:extLst>
                    <a:ext uri="{9D8B030D-6E8A-4147-A177-3AD203B41FA5}">
                      <a16:colId xmlns:a16="http://schemas.microsoft.com/office/drawing/2014/main" val="2610068002"/>
                    </a:ext>
                  </a:extLst>
                </a:gridCol>
              </a:tblGrid>
              <a:tr h="237836">
                <a:tc>
                  <a:txBody>
                    <a:bodyPr/>
                    <a:lstStyle/>
                    <a:p>
                      <a:endParaRPr lang="en-IN" sz="1600" b="1"/>
                    </a:p>
                  </a:txBody>
                  <a:tcPr/>
                </a:tc>
                <a:tc>
                  <a:txBody>
                    <a:bodyPr/>
                    <a:lstStyle/>
                    <a:p>
                      <a:pPr algn="ctr"/>
                      <a:r>
                        <a:rPr lang="en-IN" sz="1600" b="1" u="none" dirty="0"/>
                        <a:t>Units</a:t>
                      </a:r>
                    </a:p>
                  </a:txBody>
                  <a:tcPr anchor="b">
                    <a:lnB w="12700" cap="flat" cmpd="sng" algn="ctr">
                      <a:solidFill>
                        <a:schemeClr val="tx1"/>
                      </a:solidFill>
                      <a:prstDash val="solid"/>
                      <a:round/>
                      <a:headEnd type="none" w="med" len="med"/>
                      <a:tailEnd type="none" w="med" len="med"/>
                    </a:lnB>
                  </a:tcPr>
                </a:tc>
                <a:tc>
                  <a:txBody>
                    <a:bodyPr/>
                    <a:lstStyle/>
                    <a:p>
                      <a:pPr algn="ctr"/>
                      <a:r>
                        <a:rPr lang="en-IN" sz="1600" b="1" u="none" dirty="0"/>
                        <a:t>Cost per Unit</a:t>
                      </a:r>
                    </a:p>
                  </a:txBody>
                  <a:tcPr anchor="b">
                    <a:lnB w="12700" cap="flat" cmpd="sng" algn="ctr">
                      <a:solidFill>
                        <a:schemeClr val="tx1"/>
                      </a:solidFill>
                      <a:prstDash val="solid"/>
                      <a:round/>
                      <a:headEnd type="none" w="med" len="med"/>
                      <a:tailEnd type="none" w="med" len="med"/>
                    </a:lnB>
                  </a:tcPr>
                </a:tc>
                <a:tc>
                  <a:txBody>
                    <a:bodyPr/>
                    <a:lstStyle/>
                    <a:p>
                      <a:pPr algn="ctr"/>
                      <a:r>
                        <a:rPr lang="en-IN" sz="1600" b="1" u="none" dirty="0"/>
                        <a:t>Net Realizable Value per Unit</a:t>
                      </a:r>
                    </a:p>
                  </a:txBody>
                  <a:tcPr anchor="b">
                    <a:lnB w="12700" cap="flat" cmpd="sng" algn="ctr">
                      <a:solidFill>
                        <a:schemeClr val="tx1"/>
                      </a:solidFill>
                      <a:prstDash val="solid"/>
                      <a:round/>
                      <a:headEnd type="none" w="med" len="med"/>
                      <a:tailEnd type="none" w="med" len="med"/>
                    </a:lnB>
                  </a:tcPr>
                </a:tc>
                <a:tc>
                  <a:txBody>
                    <a:bodyPr/>
                    <a:lstStyle/>
                    <a:p>
                      <a:pPr algn="ctr"/>
                      <a:r>
                        <a:rPr lang="en-IN" sz="1600" b="1" u="none" dirty="0"/>
                        <a:t>Lower of Cost or Net Realizable Value</a:t>
                      </a:r>
                    </a:p>
                  </a:txBody>
                  <a:tcPr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9540905"/>
                  </a:ext>
                </a:extLst>
              </a:tr>
              <a:tr h="170216">
                <a:tc>
                  <a:txBody>
                    <a:bodyPr/>
                    <a:lstStyle/>
                    <a:p>
                      <a:r>
                        <a:rPr lang="en-IN" sz="1600" dirty="0"/>
                        <a:t>Flat-screen TVs</a:t>
                      </a:r>
                    </a:p>
                  </a:txBody>
                  <a:tcPr/>
                </a:tc>
                <a:tc>
                  <a:txBody>
                    <a:bodyPr/>
                    <a:lstStyle/>
                    <a:p>
                      <a:pPr algn="r"/>
                      <a:r>
                        <a:rPr lang="en-IN" sz="1600" dirty="0"/>
                        <a:t>100</a:t>
                      </a:r>
                    </a:p>
                  </a:txBody>
                  <a:tcPr>
                    <a:lnT w="12700" cap="flat" cmpd="sng" algn="ctr">
                      <a:solidFill>
                        <a:schemeClr val="tx1"/>
                      </a:solidFill>
                      <a:prstDash val="solid"/>
                      <a:round/>
                      <a:headEnd type="none" w="med" len="med"/>
                      <a:tailEnd type="none" w="med" len="med"/>
                    </a:lnT>
                  </a:tcPr>
                </a:tc>
                <a:tc>
                  <a:txBody>
                    <a:bodyPr/>
                    <a:lstStyle/>
                    <a:p>
                      <a:pPr algn="r"/>
                      <a:r>
                        <a:rPr lang="en-IN" sz="1600" dirty="0"/>
                        <a:t>NT$600</a:t>
                      </a:r>
                    </a:p>
                  </a:txBody>
                  <a:tcPr>
                    <a:lnT w="12700" cap="flat" cmpd="sng" algn="ctr">
                      <a:solidFill>
                        <a:schemeClr val="tx1"/>
                      </a:solidFill>
                      <a:prstDash val="solid"/>
                      <a:round/>
                      <a:headEnd type="none" w="med" len="med"/>
                      <a:tailEnd type="none" w="med" len="med"/>
                    </a:lnT>
                  </a:tcPr>
                </a:tc>
                <a:tc>
                  <a:txBody>
                    <a:bodyPr/>
                    <a:lstStyle/>
                    <a:p>
                      <a:pPr algn="r"/>
                      <a:r>
                        <a:rPr lang="en-IN" sz="1600" dirty="0"/>
                        <a:t>NT$550</a:t>
                      </a:r>
                    </a:p>
                  </a:txBody>
                  <a:tcPr>
                    <a:lnT w="12700" cap="flat" cmpd="sng" algn="ctr">
                      <a:solidFill>
                        <a:schemeClr val="tx1"/>
                      </a:solidFill>
                      <a:prstDash val="solid"/>
                      <a:round/>
                      <a:headEnd type="none" w="med" len="med"/>
                      <a:tailEnd type="none" w="med" len="med"/>
                    </a:lnT>
                  </a:tcPr>
                </a:tc>
                <a:tc>
                  <a:txBody>
                    <a:bodyPr/>
                    <a:lstStyle/>
                    <a:p>
                      <a:pPr algn="r"/>
                      <a:r>
                        <a:rPr lang="en-IN" sz="1600" dirty="0"/>
                        <a:t>NT$ 55,000 (NT$550 × 100)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62919573"/>
                  </a:ext>
                </a:extLst>
              </a:tr>
              <a:tr h="170216">
                <a:tc>
                  <a:txBody>
                    <a:bodyPr/>
                    <a:lstStyle/>
                    <a:p>
                      <a:r>
                        <a:rPr lang="en-IN" sz="1600" dirty="0"/>
                        <a:t>Wireless speakers</a:t>
                      </a:r>
                    </a:p>
                  </a:txBody>
                  <a:tcPr/>
                </a:tc>
                <a:tc>
                  <a:txBody>
                    <a:bodyPr/>
                    <a:lstStyle/>
                    <a:p>
                      <a:pPr algn="r"/>
                      <a:r>
                        <a:rPr lang="en-IN" sz="1600" dirty="0"/>
                        <a:t>500</a:t>
                      </a:r>
                    </a:p>
                  </a:txBody>
                  <a:tcPr/>
                </a:tc>
                <a:tc>
                  <a:txBody>
                    <a:bodyPr/>
                    <a:lstStyle/>
                    <a:p>
                      <a:pPr algn="r"/>
                      <a:r>
                        <a:rPr lang="en-IN" sz="1600" dirty="0"/>
                        <a:t>90</a:t>
                      </a:r>
                    </a:p>
                  </a:txBody>
                  <a:tcPr/>
                </a:tc>
                <a:tc>
                  <a:txBody>
                    <a:bodyPr/>
                    <a:lstStyle/>
                    <a:p>
                      <a:pPr algn="r"/>
                      <a:r>
                        <a:rPr lang="en-IN" sz="1600" dirty="0"/>
                        <a:t>104</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dirty="0"/>
                        <a:t>45,000   (NT$90 × 500)</a:t>
                      </a:r>
                    </a:p>
                  </a:txBody>
                  <a:tcPr/>
                </a:tc>
                <a:extLst>
                  <a:ext uri="{0D108BD9-81ED-4DB2-BD59-A6C34878D82A}">
                    <a16:rowId xmlns:a16="http://schemas.microsoft.com/office/drawing/2014/main" val="789701677"/>
                  </a:ext>
                </a:extLst>
              </a:tr>
              <a:tr h="170216">
                <a:tc>
                  <a:txBody>
                    <a:bodyPr/>
                    <a:lstStyle/>
                    <a:p>
                      <a:r>
                        <a:rPr lang="en-IN" sz="1600" dirty="0"/>
                        <a:t>Bluetooth headphones</a:t>
                      </a:r>
                    </a:p>
                  </a:txBody>
                  <a:tcPr/>
                </a:tc>
                <a:tc>
                  <a:txBody>
                    <a:bodyPr/>
                    <a:lstStyle/>
                    <a:p>
                      <a:pPr algn="r"/>
                      <a:r>
                        <a:rPr lang="en-IN" sz="1600" dirty="0"/>
                        <a:t>850</a:t>
                      </a:r>
                    </a:p>
                  </a:txBody>
                  <a:tcPr/>
                </a:tc>
                <a:tc>
                  <a:txBody>
                    <a:bodyPr/>
                    <a:lstStyle/>
                    <a:p>
                      <a:pPr algn="r"/>
                      <a:r>
                        <a:rPr lang="en-IN" sz="1600" dirty="0"/>
                        <a:t>50</a:t>
                      </a:r>
                    </a:p>
                  </a:txBody>
                  <a:tcPr/>
                </a:tc>
                <a:tc>
                  <a:txBody>
                    <a:bodyPr/>
                    <a:lstStyle/>
                    <a:p>
                      <a:pPr algn="r"/>
                      <a:r>
                        <a:rPr lang="en-IN" sz="1600" dirty="0"/>
                        <a:t>48</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dirty="0"/>
                        <a:t>40,800   (NT$48 × 850)</a:t>
                      </a:r>
                    </a:p>
                  </a:txBody>
                  <a:tcPr/>
                </a:tc>
                <a:extLst>
                  <a:ext uri="{0D108BD9-81ED-4DB2-BD59-A6C34878D82A}">
                    <a16:rowId xmlns:a16="http://schemas.microsoft.com/office/drawing/2014/main" val="3600360109"/>
                  </a:ext>
                </a:extLst>
              </a:tr>
              <a:tr h="170216">
                <a:tc>
                  <a:txBody>
                    <a:bodyPr/>
                    <a:lstStyle/>
                    <a:p>
                      <a:r>
                        <a:rPr lang="en-IN" sz="1600" dirty="0"/>
                        <a:t>Smart watch accessories</a:t>
                      </a:r>
                    </a:p>
                  </a:txBody>
                  <a:tcPr/>
                </a:tc>
                <a:tc>
                  <a:txBody>
                    <a:bodyPr/>
                    <a:lstStyle/>
                    <a:p>
                      <a:pPr algn="r"/>
                      <a:r>
                        <a:rPr lang="en-IN" sz="1600" dirty="0"/>
                        <a:t>3,000</a:t>
                      </a:r>
                    </a:p>
                  </a:txBody>
                  <a:tcPr/>
                </a:tc>
                <a:tc>
                  <a:txBody>
                    <a:bodyPr/>
                    <a:lstStyle/>
                    <a:p>
                      <a:pPr algn="r"/>
                      <a:r>
                        <a:rPr lang="en-IN" sz="1600" dirty="0"/>
                        <a:t>5</a:t>
                      </a:r>
                    </a:p>
                  </a:txBody>
                  <a:tcPr/>
                </a:tc>
                <a:tc>
                  <a:txBody>
                    <a:bodyPr/>
                    <a:lstStyle/>
                    <a:p>
                      <a:pPr algn="r"/>
                      <a:r>
                        <a:rPr lang="en-IN" sz="1600" dirty="0"/>
                        <a:t>6</a:t>
                      </a:r>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IN" sz="1600" u="sng" dirty="0"/>
                        <a:t>            15,000</a:t>
                      </a:r>
                      <a:r>
                        <a:rPr lang="en-IN" sz="1600" dirty="0"/>
                        <a:t>  (NT$5 × 3,000)</a:t>
                      </a:r>
                    </a:p>
                  </a:txBody>
                  <a:tcPr/>
                </a:tc>
                <a:extLst>
                  <a:ext uri="{0D108BD9-81ED-4DB2-BD59-A6C34878D82A}">
                    <a16:rowId xmlns:a16="http://schemas.microsoft.com/office/drawing/2014/main" val="2547175452"/>
                  </a:ext>
                </a:extLst>
              </a:tr>
              <a:tr h="170216">
                <a:tc>
                  <a:txBody>
                    <a:bodyPr/>
                    <a:lstStyle/>
                    <a:p>
                      <a:r>
                        <a:rPr lang="en-IN" sz="1600" dirty="0"/>
                        <a:t>Total inventory</a:t>
                      </a:r>
                    </a:p>
                  </a:txBody>
                  <a:tcPr/>
                </a:tc>
                <a:tc>
                  <a:txBody>
                    <a:bodyPr/>
                    <a:lstStyle/>
                    <a:p>
                      <a:pPr algn="r"/>
                      <a:endParaRPr lang="en-IN" sz="1600"/>
                    </a:p>
                  </a:txBody>
                  <a:tcPr/>
                </a:tc>
                <a:tc>
                  <a:txBody>
                    <a:bodyPr/>
                    <a:lstStyle/>
                    <a:p>
                      <a:pPr algn="r"/>
                      <a:endParaRPr lang="en-IN" sz="1600"/>
                    </a:p>
                  </a:txBody>
                  <a:tcPr/>
                </a:tc>
                <a:tc>
                  <a:txBody>
                    <a:bodyPr/>
                    <a:lstStyle/>
                    <a:p>
                      <a:pPr algn="r"/>
                      <a:endParaRPr lang="en-IN" sz="1600" dirty="0"/>
                    </a:p>
                  </a:txBody>
                  <a:tcPr/>
                </a:tc>
                <a:tc>
                  <a:txBody>
                    <a:bodyPr/>
                    <a:lstStyle/>
                    <a:p>
                      <a:pPr marL="0" marR="0" lvl="0" indent="174625" algn="l" defTabSz="685800" rtl="0" eaLnBrk="1" fontAlgn="auto" latinLnBrk="0" hangingPunct="1">
                        <a:lnSpc>
                          <a:spcPct val="100000"/>
                        </a:lnSpc>
                        <a:spcBef>
                          <a:spcPts val="0"/>
                        </a:spcBef>
                        <a:spcAft>
                          <a:spcPts val="0"/>
                        </a:spcAft>
                        <a:buClrTx/>
                        <a:buSzTx/>
                        <a:buFontTx/>
                        <a:buNone/>
                        <a:tabLst>
                          <a:tab pos="174625" algn="l"/>
                        </a:tabLst>
                        <a:defRPr/>
                      </a:pPr>
                      <a:r>
                        <a:rPr lang="en-IN" sz="1600" u="dbl" baseline="0" dirty="0"/>
                        <a:t>  NT$ 155,800</a:t>
                      </a:r>
                    </a:p>
                  </a:txBody>
                  <a:tcPr/>
                </a:tc>
                <a:extLst>
                  <a:ext uri="{0D108BD9-81ED-4DB2-BD59-A6C34878D82A}">
                    <a16:rowId xmlns:a16="http://schemas.microsoft.com/office/drawing/2014/main" val="2176781547"/>
                  </a:ext>
                </a:extLst>
              </a:tr>
            </a:tbl>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13862" y="6039485"/>
            <a:ext cx="8037512" cy="365126"/>
          </a:xfrm>
        </p:spPr>
        <p:txBody>
          <a:bodyPr>
            <a:normAutofit fontScale="92500" lnSpcReduction="10000"/>
          </a:bodyPr>
          <a:lstStyle/>
          <a:p>
            <a:pPr marL="0" indent="0">
              <a:buNone/>
            </a:pPr>
            <a:r>
              <a:rPr lang="en-CA" sz="2000" b="1" dirty="0"/>
              <a:t>Illustration 6.15: </a:t>
            </a:r>
            <a:r>
              <a:rPr lang="en-CA" sz="2000" dirty="0"/>
              <a:t>Computation of lower of cost or net realizable value</a:t>
            </a:r>
          </a:p>
        </p:txBody>
      </p:sp>
      <p:sp>
        <p:nvSpPr>
          <p:cNvPr id="12" name="Content Placeholder 5">
            <a:extLst>
              <a:ext uri="{FF2B5EF4-FFF2-40B4-BE49-F238E27FC236}">
                <a16:creationId xmlns:a16="http://schemas.microsoft.com/office/drawing/2014/main" id="{CEB40B28-4A89-FBE1-8D12-2CD7DD36E30E}"/>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82823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08EB-529B-715D-29B9-6AD712670382}"/>
              </a:ext>
            </a:extLst>
          </p:cNvPr>
          <p:cNvSpPr>
            <a:spLocks noGrp="1"/>
          </p:cNvSpPr>
          <p:nvPr>
            <p:ph type="title"/>
          </p:nvPr>
        </p:nvSpPr>
        <p:spPr/>
        <p:txBody>
          <a:bodyPr>
            <a:normAutofit fontScale="90000"/>
          </a:bodyPr>
          <a:lstStyle/>
          <a:p>
            <a:r>
              <a:rPr lang="en-US" dirty="0"/>
              <a:t>The implications of inventory write down</a:t>
            </a:r>
          </a:p>
        </p:txBody>
      </p:sp>
      <p:sp>
        <p:nvSpPr>
          <p:cNvPr id="3" name="Content Placeholder 2">
            <a:extLst>
              <a:ext uri="{FF2B5EF4-FFF2-40B4-BE49-F238E27FC236}">
                <a16:creationId xmlns:a16="http://schemas.microsoft.com/office/drawing/2014/main" id="{073AECD7-FA67-B3E5-B18A-90BDFD92A215}"/>
              </a:ext>
            </a:extLst>
          </p:cNvPr>
          <p:cNvSpPr>
            <a:spLocks noGrp="1"/>
          </p:cNvSpPr>
          <p:nvPr>
            <p:ph sz="quarter" idx="12"/>
          </p:nvPr>
        </p:nvSpPr>
        <p:spPr>
          <a:xfrm>
            <a:off x="514353" y="914400"/>
            <a:ext cx="8115301" cy="5483345"/>
          </a:xfrm>
        </p:spPr>
        <p:txBody>
          <a:bodyPr/>
          <a:lstStyle/>
          <a:p>
            <a:r>
              <a:rPr lang="en-US" dirty="0"/>
              <a:t>Think about the real estate, where the inventory of the real estate companies are property under construction or property for sale</a:t>
            </a:r>
          </a:p>
          <a:p>
            <a:r>
              <a:rPr lang="en-US" dirty="0"/>
              <a:t>Under a real estate crisis, when the property value goes down, what would happen?</a:t>
            </a:r>
          </a:p>
          <a:p>
            <a:endParaRPr lang="en-US" dirty="0"/>
          </a:p>
        </p:txBody>
      </p:sp>
      <p:sp>
        <p:nvSpPr>
          <p:cNvPr id="4" name="Content Placeholder 3">
            <a:extLst>
              <a:ext uri="{FF2B5EF4-FFF2-40B4-BE49-F238E27FC236}">
                <a16:creationId xmlns:a16="http://schemas.microsoft.com/office/drawing/2014/main" id="{18559C25-9B4C-F10E-C461-A32D0CD9D576}"/>
              </a:ext>
            </a:extLst>
          </p:cNvPr>
          <p:cNvSpPr>
            <a:spLocks noGrp="1"/>
          </p:cNvSpPr>
          <p:nvPr>
            <p:ph sz="quarter" idx="24"/>
          </p:nvPr>
        </p:nvSpPr>
        <p:spPr/>
        <p:txBody>
          <a:bodyPr/>
          <a:lstStyle/>
          <a:p>
            <a:endParaRPr lang="en-US"/>
          </a:p>
        </p:txBody>
      </p:sp>
      <p:sp>
        <p:nvSpPr>
          <p:cNvPr id="9" name="TextBox 8">
            <a:extLst>
              <a:ext uri="{FF2B5EF4-FFF2-40B4-BE49-F238E27FC236}">
                <a16:creationId xmlns:a16="http://schemas.microsoft.com/office/drawing/2014/main" id="{496D8E5F-4110-FDC5-CE68-F597E3357CCC}"/>
              </a:ext>
            </a:extLst>
          </p:cNvPr>
          <p:cNvSpPr txBox="1"/>
          <p:nvPr/>
        </p:nvSpPr>
        <p:spPr>
          <a:xfrm>
            <a:off x="887506" y="5474415"/>
            <a:ext cx="6956612" cy="646331"/>
          </a:xfrm>
          <a:prstGeom prst="rect">
            <a:avLst/>
          </a:prstGeom>
          <a:noFill/>
        </p:spPr>
        <p:txBody>
          <a:bodyPr wrap="square">
            <a:spAutoFit/>
          </a:bodyPr>
          <a:lstStyle/>
          <a:p>
            <a:r>
              <a:rPr lang="en-US" dirty="0"/>
              <a:t>https://vanke.com/upload/file/2023-03-31/89e1d820-c90c-4025-8368-55111c42eef1.pdf</a:t>
            </a:r>
          </a:p>
        </p:txBody>
      </p:sp>
    </p:spTree>
    <p:extLst>
      <p:ext uri="{BB962C8B-B14F-4D97-AF65-F5344CB8AC3E}">
        <p14:creationId xmlns:p14="http://schemas.microsoft.com/office/powerpoint/2010/main" val="2476439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CF17-854D-D4E5-E081-A8A9E138A14C}"/>
              </a:ext>
            </a:extLst>
          </p:cNvPr>
          <p:cNvSpPr>
            <a:spLocks noGrp="1"/>
          </p:cNvSpPr>
          <p:nvPr>
            <p:ph type="title"/>
          </p:nvPr>
        </p:nvSpPr>
        <p:spPr/>
        <p:txBody>
          <a:bodyPr/>
          <a:lstStyle/>
          <a:p>
            <a:r>
              <a:rPr lang="en-US" dirty="0"/>
              <a:t>Sales</a:t>
            </a:r>
          </a:p>
        </p:txBody>
      </p:sp>
      <p:sp>
        <p:nvSpPr>
          <p:cNvPr id="3" name="Content Placeholder 2">
            <a:extLst>
              <a:ext uri="{FF2B5EF4-FFF2-40B4-BE49-F238E27FC236}">
                <a16:creationId xmlns:a16="http://schemas.microsoft.com/office/drawing/2014/main" id="{63E1C192-AEE7-B4C3-C964-7A413F486544}"/>
              </a:ext>
            </a:extLst>
          </p:cNvPr>
          <p:cNvSpPr>
            <a:spLocks noGrp="1"/>
          </p:cNvSpPr>
          <p:nvPr>
            <p:ph sz="quarter" idx="12"/>
          </p:nvPr>
        </p:nvSpPr>
        <p:spPr/>
        <p:txBody>
          <a:bodyPr/>
          <a:lstStyle/>
          <a:p>
            <a:r>
              <a:rPr lang="en-US" dirty="0"/>
              <a:t>Sales</a:t>
            </a:r>
          </a:p>
          <a:p>
            <a:pPr lvl="1"/>
            <a:r>
              <a:rPr lang="en-US" dirty="0"/>
              <a:t>Buy at $10/unit, </a:t>
            </a:r>
          </a:p>
          <a:p>
            <a:pPr lvl="1"/>
            <a:r>
              <a:rPr lang="en-US" dirty="0"/>
              <a:t>Sell 50 units at $20/unit</a:t>
            </a:r>
          </a:p>
          <a:p>
            <a:pPr marL="0" indent="0">
              <a:buNone/>
            </a:pPr>
            <a:endParaRPr lang="en-US" dirty="0"/>
          </a:p>
          <a:p>
            <a:r>
              <a:rPr lang="en-US" dirty="0"/>
              <a:t>Delivery (FOB destination)</a:t>
            </a:r>
          </a:p>
          <a:p>
            <a:pPr lvl="1"/>
            <a:r>
              <a:rPr lang="en-US" dirty="0"/>
              <a:t>Seller pays</a:t>
            </a:r>
          </a:p>
          <a:p>
            <a:pPr lvl="1"/>
            <a:r>
              <a:rPr lang="en-US" dirty="0"/>
              <a:t>Part of operating exp for seller</a:t>
            </a:r>
          </a:p>
          <a:p>
            <a:pPr lvl="1"/>
            <a:endParaRPr lang="en-US" dirty="0"/>
          </a:p>
          <a:p>
            <a:r>
              <a:rPr lang="en-US" dirty="0"/>
              <a:t>Sales Return </a:t>
            </a:r>
          </a:p>
        </p:txBody>
      </p:sp>
      <p:sp>
        <p:nvSpPr>
          <p:cNvPr id="4" name="Content Placeholder 3">
            <a:extLst>
              <a:ext uri="{FF2B5EF4-FFF2-40B4-BE49-F238E27FC236}">
                <a16:creationId xmlns:a16="http://schemas.microsoft.com/office/drawing/2014/main" id="{80EC9140-37F5-F48B-F065-790341F72DC0}"/>
              </a:ext>
            </a:extLst>
          </p:cNvPr>
          <p:cNvSpPr>
            <a:spLocks noGrp="1"/>
          </p:cNvSpPr>
          <p:nvPr>
            <p:ph sz="quarter" idx="23"/>
          </p:nvPr>
        </p:nvSpPr>
        <p:spPr/>
        <p:txBody>
          <a:bodyPr/>
          <a:lstStyle/>
          <a:p>
            <a:endParaRPr lang="en-US"/>
          </a:p>
        </p:txBody>
      </p:sp>
      <p:sp>
        <p:nvSpPr>
          <p:cNvPr id="5" name="Content Placeholder 6">
            <a:extLst>
              <a:ext uri="{FF2B5EF4-FFF2-40B4-BE49-F238E27FC236}">
                <a16:creationId xmlns:a16="http://schemas.microsoft.com/office/drawing/2014/main" id="{37CB5979-2645-E7CF-D3B0-2269C3CA490F}"/>
              </a:ext>
            </a:extLst>
          </p:cNvPr>
          <p:cNvSpPr txBox="1">
            <a:spLocks/>
          </p:cNvSpPr>
          <p:nvPr/>
        </p:nvSpPr>
        <p:spPr>
          <a:xfrm>
            <a:off x="4447611" y="1868470"/>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AR			        1000</a:t>
            </a:r>
          </a:p>
        </p:txBody>
      </p:sp>
      <p:sp>
        <p:nvSpPr>
          <p:cNvPr id="6" name="Content Placeholder 8">
            <a:extLst>
              <a:ext uri="{FF2B5EF4-FFF2-40B4-BE49-F238E27FC236}">
                <a16:creationId xmlns:a16="http://schemas.microsoft.com/office/drawing/2014/main" id="{F8CACCEA-2F65-9B55-70F4-0825FCFC363A}"/>
              </a:ext>
            </a:extLst>
          </p:cNvPr>
          <p:cNvSpPr txBox="1">
            <a:spLocks/>
          </p:cNvSpPr>
          <p:nvPr/>
        </p:nvSpPr>
        <p:spPr>
          <a:xfrm>
            <a:off x="4652294" y="2229805"/>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Sales Rev			1000</a:t>
            </a:r>
          </a:p>
        </p:txBody>
      </p:sp>
      <p:sp>
        <p:nvSpPr>
          <p:cNvPr id="7" name="Content Placeholder 6">
            <a:extLst>
              <a:ext uri="{FF2B5EF4-FFF2-40B4-BE49-F238E27FC236}">
                <a16:creationId xmlns:a16="http://schemas.microsoft.com/office/drawing/2014/main" id="{67F74B06-B071-0D26-0888-D1549D843A2D}"/>
              </a:ext>
            </a:extLst>
          </p:cNvPr>
          <p:cNvSpPr txBox="1">
            <a:spLocks/>
          </p:cNvSpPr>
          <p:nvPr/>
        </p:nvSpPr>
        <p:spPr>
          <a:xfrm>
            <a:off x="4447611" y="2560478"/>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COGS		  	500</a:t>
            </a:r>
          </a:p>
        </p:txBody>
      </p:sp>
      <p:sp>
        <p:nvSpPr>
          <p:cNvPr id="8" name="Content Placeholder 8">
            <a:extLst>
              <a:ext uri="{FF2B5EF4-FFF2-40B4-BE49-F238E27FC236}">
                <a16:creationId xmlns:a16="http://schemas.microsoft.com/office/drawing/2014/main" id="{C21EE8D3-9D67-9A2C-1D47-022058A22B17}"/>
              </a:ext>
            </a:extLst>
          </p:cNvPr>
          <p:cNvSpPr txBox="1">
            <a:spLocks/>
          </p:cNvSpPr>
          <p:nvPr/>
        </p:nvSpPr>
        <p:spPr>
          <a:xfrm>
            <a:off x="4652294" y="2921813"/>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Inventory			500</a:t>
            </a:r>
          </a:p>
        </p:txBody>
      </p:sp>
      <p:sp>
        <p:nvSpPr>
          <p:cNvPr id="9" name="Content Placeholder 6">
            <a:extLst>
              <a:ext uri="{FF2B5EF4-FFF2-40B4-BE49-F238E27FC236}">
                <a16:creationId xmlns:a16="http://schemas.microsoft.com/office/drawing/2014/main" id="{1176111C-3A13-63D1-650C-7FFF3BE4F118}"/>
              </a:ext>
            </a:extLst>
          </p:cNvPr>
          <p:cNvSpPr txBox="1">
            <a:spLocks/>
          </p:cNvSpPr>
          <p:nvPr/>
        </p:nvSpPr>
        <p:spPr>
          <a:xfrm>
            <a:off x="4447611" y="3508514"/>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Freight Out		  150</a:t>
            </a:r>
          </a:p>
        </p:txBody>
      </p:sp>
      <p:sp>
        <p:nvSpPr>
          <p:cNvPr id="10" name="Content Placeholder 8">
            <a:extLst>
              <a:ext uri="{FF2B5EF4-FFF2-40B4-BE49-F238E27FC236}">
                <a16:creationId xmlns:a16="http://schemas.microsoft.com/office/drawing/2014/main" id="{2D377A6C-13E5-E97F-67A3-F0D681C19007}"/>
              </a:ext>
            </a:extLst>
          </p:cNvPr>
          <p:cNvSpPr txBox="1">
            <a:spLocks/>
          </p:cNvSpPr>
          <p:nvPr/>
        </p:nvSpPr>
        <p:spPr>
          <a:xfrm>
            <a:off x="4652294" y="3869849"/>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Cash				150</a:t>
            </a:r>
          </a:p>
        </p:txBody>
      </p:sp>
      <p:sp>
        <p:nvSpPr>
          <p:cNvPr id="11" name="Content Placeholder 6">
            <a:extLst>
              <a:ext uri="{FF2B5EF4-FFF2-40B4-BE49-F238E27FC236}">
                <a16:creationId xmlns:a16="http://schemas.microsoft.com/office/drawing/2014/main" id="{395D6F4E-20DF-E134-6913-48B999F1E0D0}"/>
              </a:ext>
            </a:extLst>
          </p:cNvPr>
          <p:cNvSpPr txBox="1">
            <a:spLocks/>
          </p:cNvSpPr>
          <p:nvPr/>
        </p:nvSpPr>
        <p:spPr>
          <a:xfrm>
            <a:off x="4447611" y="4456550"/>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Sales Return		  200</a:t>
            </a:r>
          </a:p>
        </p:txBody>
      </p:sp>
      <p:sp>
        <p:nvSpPr>
          <p:cNvPr id="12" name="Content Placeholder 8">
            <a:extLst>
              <a:ext uri="{FF2B5EF4-FFF2-40B4-BE49-F238E27FC236}">
                <a16:creationId xmlns:a16="http://schemas.microsoft.com/office/drawing/2014/main" id="{C5674D33-301A-C590-2FC8-ED7C3EE39AB4}"/>
              </a:ext>
            </a:extLst>
          </p:cNvPr>
          <p:cNvSpPr txBox="1">
            <a:spLocks/>
          </p:cNvSpPr>
          <p:nvPr/>
        </p:nvSpPr>
        <p:spPr>
          <a:xfrm>
            <a:off x="4641578" y="4828601"/>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Accounts Receivable	  200</a:t>
            </a:r>
          </a:p>
        </p:txBody>
      </p:sp>
      <p:sp>
        <p:nvSpPr>
          <p:cNvPr id="13" name="Content Placeholder 6">
            <a:extLst>
              <a:ext uri="{FF2B5EF4-FFF2-40B4-BE49-F238E27FC236}">
                <a16:creationId xmlns:a16="http://schemas.microsoft.com/office/drawing/2014/main" id="{3923BB69-90F3-8A2C-F2F6-7A0D9242E918}"/>
              </a:ext>
            </a:extLst>
          </p:cNvPr>
          <p:cNvSpPr txBox="1">
            <a:spLocks/>
          </p:cNvSpPr>
          <p:nvPr/>
        </p:nvSpPr>
        <p:spPr>
          <a:xfrm>
            <a:off x="4447611" y="5132398"/>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Inventory		  	   200</a:t>
            </a:r>
          </a:p>
        </p:txBody>
      </p:sp>
      <p:sp>
        <p:nvSpPr>
          <p:cNvPr id="14" name="Content Placeholder 8">
            <a:extLst>
              <a:ext uri="{FF2B5EF4-FFF2-40B4-BE49-F238E27FC236}">
                <a16:creationId xmlns:a16="http://schemas.microsoft.com/office/drawing/2014/main" id="{C3846D28-6C5C-CC00-97E3-B2A029F978C7}"/>
              </a:ext>
            </a:extLst>
          </p:cNvPr>
          <p:cNvSpPr txBox="1">
            <a:spLocks/>
          </p:cNvSpPr>
          <p:nvPr/>
        </p:nvSpPr>
        <p:spPr>
          <a:xfrm>
            <a:off x="4641578" y="5425492"/>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COGS			  200</a:t>
            </a:r>
          </a:p>
        </p:txBody>
      </p:sp>
    </p:spTree>
    <p:extLst>
      <p:ext uri="{BB962C8B-B14F-4D97-AF65-F5344CB8AC3E}">
        <p14:creationId xmlns:p14="http://schemas.microsoft.com/office/powerpoint/2010/main" val="349376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P spid="10" grpId="0" build="p"/>
      <p:bldP spid="11" grpId="0" build="p"/>
      <p:bldP spid="12" grpId="0" build="p"/>
      <p:bldP spid="13" grpId="0" build="p"/>
      <p:bldP spid="1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CCBA6-A003-E0B2-C400-346C4455A82C}"/>
              </a:ext>
            </a:extLst>
          </p:cNvPr>
          <p:cNvSpPr>
            <a:spLocks noGrp="1"/>
          </p:cNvSpPr>
          <p:nvPr>
            <p:ph type="title"/>
          </p:nvPr>
        </p:nvSpPr>
        <p:spPr/>
        <p:txBody>
          <a:bodyPr/>
          <a:lstStyle/>
          <a:p>
            <a:r>
              <a:rPr lang="en-US" dirty="0"/>
              <a:t>Vanke’s inventory</a:t>
            </a:r>
          </a:p>
        </p:txBody>
      </p:sp>
      <p:pic>
        <p:nvPicPr>
          <p:cNvPr id="6" name="Content Placeholder 5">
            <a:extLst>
              <a:ext uri="{FF2B5EF4-FFF2-40B4-BE49-F238E27FC236}">
                <a16:creationId xmlns:a16="http://schemas.microsoft.com/office/drawing/2014/main" id="{31A41F89-B068-9DCC-D596-07D79D5DA2F7}"/>
              </a:ext>
            </a:extLst>
          </p:cNvPr>
          <p:cNvPicPr>
            <a:picLocks noGrp="1" noChangeAspect="1"/>
          </p:cNvPicPr>
          <p:nvPr>
            <p:ph sz="quarter" idx="12"/>
          </p:nvPr>
        </p:nvPicPr>
        <p:blipFill rotWithShape="1">
          <a:blip r:embed="rId2"/>
          <a:srcRect l="58616" t="25697" r="21556" b="36619"/>
          <a:stretch/>
        </p:blipFill>
        <p:spPr>
          <a:xfrm>
            <a:off x="227482" y="1662952"/>
            <a:ext cx="7491129" cy="3432293"/>
          </a:xfrm>
        </p:spPr>
      </p:pic>
      <p:sp>
        <p:nvSpPr>
          <p:cNvPr id="4" name="Content Placeholder 3">
            <a:extLst>
              <a:ext uri="{FF2B5EF4-FFF2-40B4-BE49-F238E27FC236}">
                <a16:creationId xmlns:a16="http://schemas.microsoft.com/office/drawing/2014/main" id="{60239DC5-270B-3E81-CFC4-6AD24040F7B7}"/>
              </a:ext>
            </a:extLst>
          </p:cNvPr>
          <p:cNvSpPr>
            <a:spLocks noGrp="1"/>
          </p:cNvSpPr>
          <p:nvPr>
            <p:ph sz="quarter" idx="24"/>
          </p:nvPr>
        </p:nvSpPr>
        <p:spPr/>
        <p:txBody>
          <a:bodyPr/>
          <a:lstStyle/>
          <a:p>
            <a:endParaRPr lang="en-US"/>
          </a:p>
        </p:txBody>
      </p:sp>
      <p:sp>
        <p:nvSpPr>
          <p:cNvPr id="8" name="TextBox 7">
            <a:extLst>
              <a:ext uri="{FF2B5EF4-FFF2-40B4-BE49-F238E27FC236}">
                <a16:creationId xmlns:a16="http://schemas.microsoft.com/office/drawing/2014/main" id="{A2DEF9A1-6CB3-0AE4-DE82-391A98D04ACC}"/>
              </a:ext>
            </a:extLst>
          </p:cNvPr>
          <p:cNvSpPr txBox="1"/>
          <p:nvPr/>
        </p:nvSpPr>
        <p:spPr>
          <a:xfrm>
            <a:off x="514352" y="5329083"/>
            <a:ext cx="7975223" cy="646331"/>
          </a:xfrm>
          <a:prstGeom prst="rect">
            <a:avLst/>
          </a:prstGeom>
          <a:noFill/>
        </p:spPr>
        <p:txBody>
          <a:bodyPr wrap="square">
            <a:spAutoFit/>
          </a:bodyPr>
          <a:lstStyle/>
          <a:p>
            <a:r>
              <a:rPr lang="en-US" dirty="0"/>
              <a:t>https://www1.hkexnews.hk/listedco/listconews/sehk/2022/0421/2022042100475.pdf</a:t>
            </a:r>
          </a:p>
        </p:txBody>
      </p:sp>
    </p:spTree>
    <p:extLst>
      <p:ext uri="{BB962C8B-B14F-4D97-AF65-F5344CB8AC3E}">
        <p14:creationId xmlns:p14="http://schemas.microsoft.com/office/powerpoint/2010/main" val="2199472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0E0A54-3090-AE9E-7731-EEE15BD4A222}"/>
              </a:ext>
            </a:extLst>
          </p:cNvPr>
          <p:cNvPicPr>
            <a:picLocks noGrp="1" noChangeAspect="1"/>
          </p:cNvPicPr>
          <p:nvPr>
            <p:ph sz="quarter" idx="12"/>
          </p:nvPr>
        </p:nvPicPr>
        <p:blipFill rotWithShape="1">
          <a:blip r:embed="rId2"/>
          <a:srcRect l="57401" t="22695" r="16529" b="11320"/>
          <a:stretch/>
        </p:blipFill>
        <p:spPr>
          <a:xfrm>
            <a:off x="412375" y="681317"/>
            <a:ext cx="8051299" cy="4912659"/>
          </a:xfrm>
        </p:spPr>
      </p:pic>
      <p:sp>
        <p:nvSpPr>
          <p:cNvPr id="4" name="Content Placeholder 3">
            <a:extLst>
              <a:ext uri="{FF2B5EF4-FFF2-40B4-BE49-F238E27FC236}">
                <a16:creationId xmlns:a16="http://schemas.microsoft.com/office/drawing/2014/main" id="{4E0014F9-B26A-66CC-87CC-7F8E24344A70}"/>
              </a:ext>
            </a:extLst>
          </p:cNvPr>
          <p:cNvSpPr>
            <a:spLocks noGrp="1"/>
          </p:cNvSpPr>
          <p:nvPr>
            <p:ph sz="quarter" idx="24"/>
          </p:nvPr>
        </p:nvSpPr>
        <p:spPr/>
        <p:txBody>
          <a:bodyPr/>
          <a:lstStyle/>
          <a:p>
            <a:endParaRPr lang="en-US"/>
          </a:p>
        </p:txBody>
      </p:sp>
    </p:spTree>
    <p:extLst>
      <p:ext uri="{BB962C8B-B14F-4D97-AF65-F5344CB8AC3E}">
        <p14:creationId xmlns:p14="http://schemas.microsoft.com/office/powerpoint/2010/main" val="1856002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E04D-DC06-F1B0-CD08-4E9633465CC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8DD325DB-3EE7-4360-2605-427A1E9C223C}"/>
              </a:ext>
            </a:extLst>
          </p:cNvPr>
          <p:cNvPicPr>
            <a:picLocks noGrp="1" noChangeAspect="1"/>
          </p:cNvPicPr>
          <p:nvPr>
            <p:ph sz="quarter" idx="12"/>
          </p:nvPr>
        </p:nvPicPr>
        <p:blipFill rotWithShape="1">
          <a:blip r:embed="rId2"/>
          <a:srcRect l="60273" t="37043" r="17302" b="22752"/>
          <a:stretch/>
        </p:blipFill>
        <p:spPr>
          <a:xfrm>
            <a:off x="627530" y="1678735"/>
            <a:ext cx="7876305" cy="3404253"/>
          </a:xfrm>
        </p:spPr>
      </p:pic>
      <p:sp>
        <p:nvSpPr>
          <p:cNvPr id="4" name="Content Placeholder 3">
            <a:extLst>
              <a:ext uri="{FF2B5EF4-FFF2-40B4-BE49-F238E27FC236}">
                <a16:creationId xmlns:a16="http://schemas.microsoft.com/office/drawing/2014/main" id="{E7CA75D3-FF12-BEFD-A02F-4F8BC7116244}"/>
              </a:ext>
            </a:extLst>
          </p:cNvPr>
          <p:cNvSpPr>
            <a:spLocks noGrp="1"/>
          </p:cNvSpPr>
          <p:nvPr>
            <p:ph sz="quarter" idx="24"/>
          </p:nvPr>
        </p:nvSpPr>
        <p:spPr/>
        <p:txBody>
          <a:bodyPr/>
          <a:lstStyle/>
          <a:p>
            <a:endParaRPr lang="en-US"/>
          </a:p>
        </p:txBody>
      </p:sp>
    </p:spTree>
    <p:extLst>
      <p:ext uri="{BB962C8B-B14F-4D97-AF65-F5344CB8AC3E}">
        <p14:creationId xmlns:p14="http://schemas.microsoft.com/office/powerpoint/2010/main" val="1402192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07702E-6C89-8182-7714-27DF32094086}"/>
              </a:ext>
            </a:extLst>
          </p:cNvPr>
          <p:cNvSpPr>
            <a:spLocks noGrp="1"/>
          </p:cNvSpPr>
          <p:nvPr>
            <p:ph type="title"/>
          </p:nvPr>
        </p:nvSpPr>
        <p:spPr/>
        <p:txBody>
          <a:bodyPr/>
          <a:lstStyle/>
          <a:p>
            <a:r>
              <a:rPr lang="en-IN" dirty="0"/>
              <a:t>Analysis Measures</a:t>
            </a:r>
          </a:p>
        </p:txBody>
      </p:sp>
      <p:sp>
        <p:nvSpPr>
          <p:cNvPr id="6" name="Content Placeholder 5">
            <a:extLst>
              <a:ext uri="{FF2B5EF4-FFF2-40B4-BE49-F238E27FC236}">
                <a16:creationId xmlns:a16="http://schemas.microsoft.com/office/drawing/2014/main" id="{1D439FAD-FEF1-FB7A-4301-DEC3D7A7F4D2}"/>
              </a:ext>
            </a:extLst>
          </p:cNvPr>
          <p:cNvSpPr>
            <a:spLocks noGrp="1"/>
          </p:cNvSpPr>
          <p:nvPr>
            <p:ph sz="quarter" idx="12"/>
          </p:nvPr>
        </p:nvSpPr>
        <p:spPr>
          <a:xfrm>
            <a:off x="513862" y="1424066"/>
            <a:ext cx="8115301" cy="1155582"/>
          </a:xfrm>
        </p:spPr>
        <p:txBody>
          <a:bodyPr/>
          <a:lstStyle/>
          <a:p>
            <a:pPr marL="0" indent="0">
              <a:buNone/>
            </a:pPr>
            <a:r>
              <a:rPr lang="en-US" sz="2800" b="1" dirty="0">
                <a:solidFill>
                  <a:srgbClr val="000000"/>
                </a:solidFill>
              </a:rPr>
              <a:t>Inventory turnover </a:t>
            </a:r>
            <a:r>
              <a:rPr lang="en-US" sz="2800" b="0" i="0" dirty="0">
                <a:solidFill>
                  <a:srgbClr val="000000"/>
                </a:solidFill>
              </a:rPr>
              <a:t>measures the number of times on average the inventory is sold during the period.	</a:t>
            </a:r>
          </a:p>
        </p:txBody>
      </p:sp>
      <p:sp>
        <p:nvSpPr>
          <p:cNvPr id="9" name="Content Placeholder 8">
            <a:extLst>
              <a:ext uri="{FF2B5EF4-FFF2-40B4-BE49-F238E27FC236}">
                <a16:creationId xmlns:a16="http://schemas.microsoft.com/office/drawing/2014/main" id="{D972FD92-07C0-6A42-F658-C00592B47443}"/>
              </a:ext>
            </a:extLst>
          </p:cNvPr>
          <p:cNvSpPr>
            <a:spLocks noGrp="1"/>
          </p:cNvSpPr>
          <p:nvPr>
            <p:ph sz="quarter" idx="18"/>
          </p:nvPr>
        </p:nvSpPr>
        <p:spPr>
          <a:xfrm>
            <a:off x="438816" y="2698845"/>
            <a:ext cx="3459415" cy="575297"/>
          </a:xfrm>
        </p:spPr>
        <p:txBody>
          <a:bodyPr>
            <a:normAutofit/>
          </a:bodyPr>
          <a:lstStyle/>
          <a:p>
            <a:pPr marL="0" indent="0" algn="ctr">
              <a:buNone/>
            </a:pPr>
            <a:r>
              <a:rPr lang="en-US" sz="2800" b="1" dirty="0">
                <a:solidFill>
                  <a:schemeClr val="accent2"/>
                </a:solidFill>
              </a:rPr>
              <a:t>Inventory Turnover</a:t>
            </a:r>
            <a:r>
              <a:rPr lang="en-US" sz="2800" b="1" dirty="0"/>
              <a:t> </a:t>
            </a:r>
            <a:r>
              <a:rPr lang="en-US" sz="2800" dirty="0"/>
              <a:t>=</a:t>
            </a:r>
          </a:p>
        </p:txBody>
      </p:sp>
      <p:sp>
        <p:nvSpPr>
          <p:cNvPr id="18" name="Content Placeholder 17">
            <a:extLst>
              <a:ext uri="{FF2B5EF4-FFF2-40B4-BE49-F238E27FC236}">
                <a16:creationId xmlns:a16="http://schemas.microsoft.com/office/drawing/2014/main" id="{9FF1D063-1C92-91D0-192E-BD85C9D52CE8}"/>
              </a:ext>
            </a:extLst>
          </p:cNvPr>
          <p:cNvSpPr>
            <a:spLocks noGrp="1"/>
          </p:cNvSpPr>
          <p:nvPr>
            <p:ph sz="quarter" idx="25"/>
          </p:nvPr>
        </p:nvSpPr>
        <p:spPr>
          <a:xfrm>
            <a:off x="3968507" y="2470096"/>
            <a:ext cx="4660656" cy="499243"/>
          </a:xfrm>
        </p:spPr>
        <p:txBody>
          <a:bodyPr/>
          <a:lstStyle/>
          <a:p>
            <a:pPr marL="0" indent="0" algn="ctr">
              <a:buNone/>
            </a:pPr>
            <a:r>
              <a:rPr lang="en-IN" dirty="0"/>
              <a:t>Cost of Goods Sold</a:t>
            </a:r>
          </a:p>
        </p:txBody>
      </p:sp>
      <p:sp>
        <p:nvSpPr>
          <p:cNvPr id="24" name="Freeform 16">
            <a:extLst>
              <a:ext uri="{FF2B5EF4-FFF2-40B4-BE49-F238E27FC236}">
                <a16:creationId xmlns:a16="http://schemas.microsoft.com/office/drawing/2014/main" id="{5F2AEC8E-B967-F732-AA77-C6795887F3A0}"/>
              </a:ext>
              <a:ext uri="{C183D7F6-B498-43B3-948B-1728B52AA6E4}">
                <adec:decorative xmlns:adec="http://schemas.microsoft.com/office/drawing/2017/decorative" val="1"/>
              </a:ext>
            </a:extLst>
          </p:cNvPr>
          <p:cNvSpPr>
            <a:spLocks/>
          </p:cNvSpPr>
          <p:nvPr/>
        </p:nvSpPr>
        <p:spPr bwMode="auto">
          <a:xfrm>
            <a:off x="3981975" y="2984905"/>
            <a:ext cx="4425950" cy="3175"/>
          </a:xfrm>
          <a:custGeom>
            <a:avLst/>
            <a:gdLst>
              <a:gd name="T0" fmla="*/ 0 w 2788"/>
              <a:gd name="T1" fmla="*/ 2147483647 h 2"/>
              <a:gd name="T2" fmla="*/ 2147483647 w 2788"/>
              <a:gd name="T3" fmla="*/ 0 h 2"/>
              <a:gd name="T4" fmla="*/ 0 60000 65536"/>
              <a:gd name="T5" fmla="*/ 0 60000 65536"/>
              <a:gd name="T6" fmla="*/ 0 w 2788"/>
              <a:gd name="T7" fmla="*/ 0 h 2"/>
              <a:gd name="T8" fmla="*/ 2788 w 2788"/>
              <a:gd name="T9" fmla="*/ 2 h 2"/>
            </a:gdLst>
            <a:ahLst/>
            <a:cxnLst>
              <a:cxn ang="T4">
                <a:pos x="T0" y="T1"/>
              </a:cxn>
              <a:cxn ang="T5">
                <a:pos x="T2" y="T3"/>
              </a:cxn>
            </a:cxnLst>
            <a:rect l="T6" t="T7" r="T8" b="T9"/>
            <a:pathLst>
              <a:path w="2788" h="2">
                <a:moveTo>
                  <a:pt x="0" y="2"/>
                </a:moveTo>
                <a:lnTo>
                  <a:pt x="2788"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600" dirty="0"/>
          </a:p>
        </p:txBody>
      </p:sp>
      <p:sp>
        <p:nvSpPr>
          <p:cNvPr id="19" name="Content Placeholder 18">
            <a:extLst>
              <a:ext uri="{FF2B5EF4-FFF2-40B4-BE49-F238E27FC236}">
                <a16:creationId xmlns:a16="http://schemas.microsoft.com/office/drawing/2014/main" id="{323FF907-3AD3-6109-A748-6C82FDF0F40D}"/>
              </a:ext>
            </a:extLst>
          </p:cNvPr>
          <p:cNvSpPr>
            <a:spLocks noGrp="1"/>
          </p:cNvSpPr>
          <p:nvPr>
            <p:ph sz="quarter" idx="26"/>
          </p:nvPr>
        </p:nvSpPr>
        <p:spPr>
          <a:xfrm>
            <a:off x="4126435" y="3151738"/>
            <a:ext cx="4281489" cy="572122"/>
          </a:xfrm>
        </p:spPr>
        <p:txBody>
          <a:bodyPr/>
          <a:lstStyle/>
          <a:p>
            <a:pPr marL="0" indent="0" algn="ctr">
              <a:buNone/>
            </a:pPr>
            <a:r>
              <a:rPr lang="en-US" altLang="en-US" sz="2800" b="0" i="0" dirty="0">
                <a:solidFill>
                  <a:schemeClr val="tx1"/>
                </a:solidFill>
                <a:latin typeface="+mn-lt"/>
              </a:rPr>
              <a:t>Average Inventory</a:t>
            </a:r>
          </a:p>
        </p:txBody>
      </p:sp>
      <p:sp>
        <p:nvSpPr>
          <p:cNvPr id="20" name="Content Placeholder 19">
            <a:extLst>
              <a:ext uri="{FF2B5EF4-FFF2-40B4-BE49-F238E27FC236}">
                <a16:creationId xmlns:a16="http://schemas.microsoft.com/office/drawing/2014/main" id="{5C8CFD97-2B22-46ED-AF07-F715FD137717}"/>
              </a:ext>
            </a:extLst>
          </p:cNvPr>
          <p:cNvSpPr>
            <a:spLocks noGrp="1"/>
          </p:cNvSpPr>
          <p:nvPr>
            <p:ph sz="quarter" idx="27"/>
          </p:nvPr>
        </p:nvSpPr>
        <p:spPr>
          <a:xfrm>
            <a:off x="568134" y="4101278"/>
            <a:ext cx="8214021" cy="820410"/>
          </a:xfrm>
        </p:spPr>
        <p:txBody>
          <a:bodyPr>
            <a:normAutofit lnSpcReduction="10000"/>
          </a:bodyPr>
          <a:lstStyle/>
          <a:p>
            <a:pPr marL="0" indent="0">
              <a:buNone/>
            </a:pPr>
            <a:r>
              <a:rPr lang="en-US" sz="2800" b="1" dirty="0">
                <a:solidFill>
                  <a:schemeClr val="tx1"/>
                </a:solidFill>
              </a:rPr>
              <a:t>Days in inventory </a:t>
            </a:r>
            <a:r>
              <a:rPr lang="en-US" sz="2800" dirty="0">
                <a:solidFill>
                  <a:schemeClr val="tx1"/>
                </a:solidFill>
              </a:rPr>
              <a:t>measures the average number of days inventory is held.</a:t>
            </a:r>
          </a:p>
        </p:txBody>
      </p:sp>
      <p:sp>
        <p:nvSpPr>
          <p:cNvPr id="23" name="Content Placeholder 22">
            <a:extLst>
              <a:ext uri="{FF2B5EF4-FFF2-40B4-BE49-F238E27FC236}">
                <a16:creationId xmlns:a16="http://schemas.microsoft.com/office/drawing/2014/main" id="{24785217-95AA-1233-549D-CC88C4AEBB98}"/>
              </a:ext>
            </a:extLst>
          </p:cNvPr>
          <p:cNvSpPr>
            <a:spLocks noGrp="1"/>
          </p:cNvSpPr>
          <p:nvPr>
            <p:ph sz="quarter" idx="24"/>
          </p:nvPr>
        </p:nvSpPr>
        <p:spPr>
          <a:xfrm>
            <a:off x="476148" y="5326751"/>
            <a:ext cx="2945478" cy="575297"/>
          </a:xfrm>
        </p:spPr>
        <p:txBody>
          <a:bodyPr anchor="t">
            <a:normAutofit/>
          </a:bodyPr>
          <a:lstStyle/>
          <a:p>
            <a:pPr algn="l"/>
            <a:r>
              <a:rPr lang="en-US" sz="2600" b="1" dirty="0">
                <a:solidFill>
                  <a:schemeClr val="accent2"/>
                </a:solidFill>
              </a:rPr>
              <a:t>Days in Inventory </a:t>
            </a:r>
            <a:r>
              <a:rPr lang="en-US" sz="2600" dirty="0">
                <a:solidFill>
                  <a:schemeClr val="tx1"/>
                </a:solidFill>
              </a:rPr>
              <a:t>= </a:t>
            </a:r>
          </a:p>
        </p:txBody>
      </p:sp>
      <p:sp>
        <p:nvSpPr>
          <p:cNvPr id="26" name="Content Placeholder 25">
            <a:extLst>
              <a:ext uri="{FF2B5EF4-FFF2-40B4-BE49-F238E27FC236}">
                <a16:creationId xmlns:a16="http://schemas.microsoft.com/office/drawing/2014/main" id="{528F2D20-A919-4D02-CB51-F3E32051E554}"/>
              </a:ext>
            </a:extLst>
          </p:cNvPr>
          <p:cNvSpPr>
            <a:spLocks noGrp="1"/>
          </p:cNvSpPr>
          <p:nvPr>
            <p:ph sz="quarter" idx="20"/>
          </p:nvPr>
        </p:nvSpPr>
        <p:spPr>
          <a:xfrm>
            <a:off x="3544616" y="4942426"/>
            <a:ext cx="5031250" cy="515560"/>
          </a:xfrm>
        </p:spPr>
        <p:txBody>
          <a:bodyPr/>
          <a:lstStyle/>
          <a:p>
            <a:pPr marL="0" indent="0" algn="ctr">
              <a:buNone/>
            </a:pPr>
            <a:r>
              <a:rPr lang="en-US" altLang="en-US" sz="2800" b="0" i="0" dirty="0">
                <a:solidFill>
                  <a:schemeClr val="tx1"/>
                </a:solidFill>
                <a:latin typeface="+mn-lt"/>
              </a:rPr>
              <a:t>Days in Year (365)</a:t>
            </a:r>
          </a:p>
        </p:txBody>
      </p:sp>
      <p:sp>
        <p:nvSpPr>
          <p:cNvPr id="31" name="Freeform 16">
            <a:extLst>
              <a:ext uri="{FF2B5EF4-FFF2-40B4-BE49-F238E27FC236}">
                <a16:creationId xmlns:a16="http://schemas.microsoft.com/office/drawing/2014/main" id="{E7FBFD3A-8DC9-44E6-B274-65B3715A935D}"/>
              </a:ext>
              <a:ext uri="{C183D7F6-B498-43B3-948B-1728B52AA6E4}">
                <adec:decorative xmlns:adec="http://schemas.microsoft.com/office/drawing/2017/decorative" val="1"/>
              </a:ext>
            </a:extLst>
          </p:cNvPr>
          <p:cNvSpPr>
            <a:spLocks/>
          </p:cNvSpPr>
          <p:nvPr/>
        </p:nvSpPr>
        <p:spPr bwMode="auto">
          <a:xfrm>
            <a:off x="3651250" y="5514509"/>
            <a:ext cx="4425950" cy="3175"/>
          </a:xfrm>
          <a:custGeom>
            <a:avLst/>
            <a:gdLst>
              <a:gd name="T0" fmla="*/ 0 w 2788"/>
              <a:gd name="T1" fmla="*/ 2147483647 h 2"/>
              <a:gd name="T2" fmla="*/ 2147483647 w 2788"/>
              <a:gd name="T3" fmla="*/ 0 h 2"/>
              <a:gd name="T4" fmla="*/ 0 60000 65536"/>
              <a:gd name="T5" fmla="*/ 0 60000 65536"/>
              <a:gd name="T6" fmla="*/ 0 w 2788"/>
              <a:gd name="T7" fmla="*/ 0 h 2"/>
              <a:gd name="T8" fmla="*/ 2788 w 2788"/>
              <a:gd name="T9" fmla="*/ 2 h 2"/>
            </a:gdLst>
            <a:ahLst/>
            <a:cxnLst>
              <a:cxn ang="T4">
                <a:pos x="T0" y="T1"/>
              </a:cxn>
              <a:cxn ang="T5">
                <a:pos x="T2" y="T3"/>
              </a:cxn>
            </a:cxnLst>
            <a:rect l="T6" t="T7" r="T8" b="T9"/>
            <a:pathLst>
              <a:path w="2788" h="2">
                <a:moveTo>
                  <a:pt x="0" y="2"/>
                </a:moveTo>
                <a:lnTo>
                  <a:pt x="2788"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600" dirty="0"/>
          </a:p>
        </p:txBody>
      </p:sp>
      <p:sp>
        <p:nvSpPr>
          <p:cNvPr id="28" name="Content Placeholder 27">
            <a:extLst>
              <a:ext uri="{FF2B5EF4-FFF2-40B4-BE49-F238E27FC236}">
                <a16:creationId xmlns:a16="http://schemas.microsoft.com/office/drawing/2014/main" id="{A186201C-D3B6-B2D4-95FC-2B8B97F0AFC9}"/>
              </a:ext>
            </a:extLst>
          </p:cNvPr>
          <p:cNvSpPr>
            <a:spLocks noGrp="1"/>
          </p:cNvSpPr>
          <p:nvPr>
            <p:ph sz="quarter" idx="21"/>
          </p:nvPr>
        </p:nvSpPr>
        <p:spPr>
          <a:xfrm>
            <a:off x="3703772" y="5615986"/>
            <a:ext cx="5001267" cy="572124"/>
          </a:xfrm>
        </p:spPr>
        <p:txBody>
          <a:bodyPr/>
          <a:lstStyle/>
          <a:p>
            <a:pPr marL="0" indent="0" algn="ctr">
              <a:buNone/>
            </a:pPr>
            <a:r>
              <a:rPr lang="en-US" altLang="en-US" sz="2800" b="0" i="0" dirty="0">
                <a:solidFill>
                  <a:schemeClr val="tx1"/>
                </a:solidFill>
                <a:latin typeface="+mn-lt"/>
              </a:rPr>
              <a:t>Inventory Turnover</a:t>
            </a:r>
          </a:p>
        </p:txBody>
      </p:sp>
      <p:sp>
        <p:nvSpPr>
          <p:cNvPr id="21" name="Content Placeholder 20">
            <a:extLst>
              <a:ext uri="{FF2B5EF4-FFF2-40B4-BE49-F238E27FC236}">
                <a16:creationId xmlns:a16="http://schemas.microsoft.com/office/drawing/2014/main" id="{737743BD-32BE-8940-76E5-5FE9B9C3FE59}"/>
              </a:ext>
            </a:extLst>
          </p:cNvPr>
          <p:cNvSpPr>
            <a:spLocks noGrp="1"/>
          </p:cNvSpPr>
          <p:nvPr>
            <p:ph sz="quarter" idx="28"/>
          </p:nvPr>
        </p:nvSpPr>
        <p:spPr>
          <a:xfrm>
            <a:off x="8160703" y="6498752"/>
            <a:ext cx="574320" cy="354132"/>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
        <p:nvSpPr>
          <p:cNvPr id="2" name="Line 23">
            <a:extLst>
              <a:ext uri="{FF2B5EF4-FFF2-40B4-BE49-F238E27FC236}">
                <a16:creationId xmlns:a16="http://schemas.microsoft.com/office/drawing/2014/main" id="{0345D61D-F3DB-9C13-BAA3-8A42D6315BCE}"/>
              </a:ext>
              <a:ext uri="{C183D7F6-B498-43B3-948B-1728B52AA6E4}">
                <adec:decorative xmlns:adec="http://schemas.microsoft.com/office/drawing/2017/decorative" val="1"/>
              </a:ext>
            </a:extLst>
          </p:cNvPr>
          <p:cNvSpPr>
            <a:spLocks noChangeShapeType="1"/>
          </p:cNvSpPr>
          <p:nvPr/>
        </p:nvSpPr>
        <p:spPr bwMode="auto">
          <a:xfrm>
            <a:off x="457200" y="3916363"/>
            <a:ext cx="8229600" cy="0"/>
          </a:xfrm>
          <a:prstGeom prst="line">
            <a:avLst/>
          </a:prstGeom>
          <a:noFill/>
          <a:ln w="38100" cap="sq">
            <a:solidFill>
              <a:srgbClr val="000099"/>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600" dirty="0"/>
          </a:p>
        </p:txBody>
      </p:sp>
    </p:spTree>
    <p:extLst>
      <p:ext uri="{BB962C8B-B14F-4D97-AF65-F5344CB8AC3E}">
        <p14:creationId xmlns:p14="http://schemas.microsoft.com/office/powerpoint/2010/main" val="3637641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US" dirty="0"/>
              <a:t>Analysis Example</a:t>
            </a:r>
            <a:endParaRPr lang="en-IN" dirty="0"/>
          </a:p>
        </p:txBody>
      </p:sp>
      <p:sp>
        <p:nvSpPr>
          <p:cNvPr id="15" name="Content Placeholder 14">
            <a:extLst>
              <a:ext uri="{FF2B5EF4-FFF2-40B4-BE49-F238E27FC236}">
                <a16:creationId xmlns:a16="http://schemas.microsoft.com/office/drawing/2014/main" id="{BAA5C012-A3C3-2FC7-DD54-83CAD54ED9F8}"/>
              </a:ext>
            </a:extLst>
          </p:cNvPr>
          <p:cNvSpPr>
            <a:spLocks noGrp="1"/>
          </p:cNvSpPr>
          <p:nvPr>
            <p:ph sz="quarter" idx="12"/>
          </p:nvPr>
        </p:nvSpPr>
        <p:spPr>
          <a:xfrm>
            <a:off x="513862" y="1424065"/>
            <a:ext cx="8220563" cy="2174541"/>
          </a:xfrm>
        </p:spPr>
        <p:txBody>
          <a:bodyPr>
            <a:noAutofit/>
          </a:bodyPr>
          <a:lstStyle/>
          <a:p>
            <a:pPr marL="0" indent="0">
              <a:buNone/>
            </a:pPr>
            <a:r>
              <a:rPr lang="en-US" sz="2400" b="1" dirty="0"/>
              <a:t>Illustration: </a:t>
            </a:r>
            <a:r>
              <a:rPr lang="en-US" sz="2400" dirty="0"/>
              <a:t>Esprit Holdings (HKG) reported in a recent annual report a beginning inventory of HK$3,209 million, an ending inventory of HK$3,254 million, and cost of goods sold for the year ended of HK$12,071 million. The illustration shows the </a:t>
            </a:r>
            <a:r>
              <a:rPr lang="en-US" sz="2400" b="1" dirty="0">
                <a:solidFill>
                  <a:schemeClr val="accent2"/>
                </a:solidFill>
              </a:rPr>
              <a:t>inventory turnover </a:t>
            </a:r>
            <a:r>
              <a:rPr lang="en-US" sz="2400" dirty="0"/>
              <a:t>formula and computation for Esprit Holdings.</a:t>
            </a:r>
          </a:p>
        </p:txBody>
      </p:sp>
      <p:graphicFrame>
        <p:nvGraphicFramePr>
          <p:cNvPr id="3" name="Table 15">
            <a:extLst>
              <a:ext uri="{FF2B5EF4-FFF2-40B4-BE49-F238E27FC236}">
                <a16:creationId xmlns:a16="http://schemas.microsoft.com/office/drawing/2014/main" id="{C0E6E3E9-0C94-20AB-09C7-BC4D02B76926}"/>
              </a:ext>
            </a:extLst>
          </p:cNvPr>
          <p:cNvGraphicFramePr>
            <a:graphicFrameLocks noGrp="1"/>
          </p:cNvGraphicFramePr>
          <p:nvPr>
            <p:ph type="tbl" sz="quarter" idx="19"/>
            <p:extLst>
              <p:ext uri="{D42A27DB-BD31-4B8C-83A1-F6EECF244321}">
                <p14:modId xmlns:p14="http://schemas.microsoft.com/office/powerpoint/2010/main" val="658592476"/>
              </p:ext>
            </p:extLst>
          </p:nvPr>
        </p:nvGraphicFramePr>
        <p:xfrm>
          <a:off x="739988" y="3503755"/>
          <a:ext cx="7664027" cy="1326559"/>
        </p:xfrm>
        <a:graphic>
          <a:graphicData uri="http://schemas.openxmlformats.org/drawingml/2006/table">
            <a:tbl>
              <a:tblPr firstRow="1" bandRow="1">
                <a:tableStyleId>{2D5ABB26-0587-4C30-8999-92F81FD0307C}</a:tableStyleId>
              </a:tblPr>
              <a:tblGrid>
                <a:gridCol w="1454572">
                  <a:extLst>
                    <a:ext uri="{9D8B030D-6E8A-4147-A177-3AD203B41FA5}">
                      <a16:colId xmlns:a16="http://schemas.microsoft.com/office/drawing/2014/main" val="1108351527"/>
                    </a:ext>
                  </a:extLst>
                </a:gridCol>
                <a:gridCol w="981340">
                  <a:extLst>
                    <a:ext uri="{9D8B030D-6E8A-4147-A177-3AD203B41FA5}">
                      <a16:colId xmlns:a16="http://schemas.microsoft.com/office/drawing/2014/main" val="3791956944"/>
                    </a:ext>
                  </a:extLst>
                </a:gridCol>
                <a:gridCol w="2040993">
                  <a:extLst>
                    <a:ext uri="{9D8B030D-6E8A-4147-A177-3AD203B41FA5}">
                      <a16:colId xmlns:a16="http://schemas.microsoft.com/office/drawing/2014/main" val="4122217491"/>
                    </a:ext>
                  </a:extLst>
                </a:gridCol>
                <a:gridCol w="885679">
                  <a:extLst>
                    <a:ext uri="{9D8B030D-6E8A-4147-A177-3AD203B41FA5}">
                      <a16:colId xmlns:a16="http://schemas.microsoft.com/office/drawing/2014/main" val="1644707219"/>
                    </a:ext>
                  </a:extLst>
                </a:gridCol>
                <a:gridCol w="2301443">
                  <a:extLst>
                    <a:ext uri="{9D8B030D-6E8A-4147-A177-3AD203B41FA5}">
                      <a16:colId xmlns:a16="http://schemas.microsoft.com/office/drawing/2014/main" val="685539476"/>
                    </a:ext>
                  </a:extLst>
                </a:gridCol>
              </a:tblGrid>
              <a:tr h="370840">
                <a:tc>
                  <a:txBody>
                    <a:bodyPr/>
                    <a:lstStyle/>
                    <a:p>
                      <a:pPr algn="ctr"/>
                      <a:r>
                        <a:rPr lang="en-IN" sz="2000" b="1" dirty="0"/>
                        <a:t>Cost of Goods Sold</a:t>
                      </a:r>
                    </a:p>
                  </a:txBody>
                  <a:tcPr marL="110642" marR="110642" anchor="ctr"/>
                </a:tc>
                <a:tc>
                  <a:txBody>
                    <a:bodyPr/>
                    <a:lstStyle/>
                    <a:p>
                      <a:pPr algn="ctr"/>
                      <a:r>
                        <a:rPr lang="en-IN" sz="2000" b="1" dirty="0"/>
                        <a:t>÷</a:t>
                      </a:r>
                    </a:p>
                  </a:txBody>
                  <a:tcPr marL="110642" marR="110642" anchor="ctr"/>
                </a:tc>
                <a:tc>
                  <a:txBody>
                    <a:bodyPr/>
                    <a:lstStyle/>
                    <a:p>
                      <a:pPr algn="ctr"/>
                      <a:r>
                        <a:rPr lang="en-IN" sz="2000" b="1" dirty="0"/>
                        <a:t>Average Inventory</a:t>
                      </a:r>
                    </a:p>
                  </a:txBody>
                  <a:tcPr marL="110642" marR="110642" anchor="ctr"/>
                </a:tc>
                <a:tc>
                  <a:txBody>
                    <a:bodyPr/>
                    <a:lstStyle/>
                    <a:p>
                      <a:pPr algn="ctr"/>
                      <a:r>
                        <a:rPr lang="en-IN" sz="2000" b="1" dirty="0"/>
                        <a:t>=</a:t>
                      </a:r>
                    </a:p>
                  </a:txBody>
                  <a:tcPr marL="110642" marR="110642" anchor="ctr"/>
                </a:tc>
                <a:tc>
                  <a:txBody>
                    <a:bodyPr/>
                    <a:lstStyle/>
                    <a:p>
                      <a:pPr algn="ctr"/>
                      <a:r>
                        <a:rPr lang="en-IN" sz="2000" b="1" dirty="0">
                          <a:solidFill>
                            <a:schemeClr val="accent2"/>
                          </a:solidFill>
                        </a:rPr>
                        <a:t>Inventory Turnover</a:t>
                      </a:r>
                    </a:p>
                  </a:txBody>
                  <a:tcPr marL="110642" marR="110642" anchor="ctr"/>
                </a:tc>
                <a:extLst>
                  <a:ext uri="{0D108BD9-81ED-4DB2-BD59-A6C34878D82A}">
                    <a16:rowId xmlns:a16="http://schemas.microsoft.com/office/drawing/2014/main" val="2037756033"/>
                  </a:ext>
                </a:extLst>
              </a:tr>
              <a:tr h="625519">
                <a:tc>
                  <a:txBody>
                    <a:bodyPr/>
                    <a:lstStyle/>
                    <a:p>
                      <a:pPr algn="ctr"/>
                      <a:r>
                        <a:rPr lang="en-IN" sz="2000" dirty="0"/>
                        <a:t>HK$12,071</a:t>
                      </a:r>
                    </a:p>
                  </a:txBody>
                  <a:tcPr marL="110642" marR="110642" anchor="ctr"/>
                </a:tc>
                <a:tc>
                  <a:txBody>
                    <a:bodyPr/>
                    <a:lstStyle/>
                    <a:p>
                      <a:pPr algn="ctr"/>
                      <a:r>
                        <a:rPr lang="en-IN" sz="2000" dirty="0"/>
                        <a:t>÷</a:t>
                      </a:r>
                    </a:p>
                  </a:txBody>
                  <a:tcPr marL="110642" marR="110642" anchor="ctr"/>
                </a:tc>
                <a:tc>
                  <a:txBody>
                    <a:bodyPr/>
                    <a:lstStyle/>
                    <a:p>
                      <a:pPr algn="ctr"/>
                      <a:endParaRPr lang="en-IN" sz="2000" dirty="0"/>
                    </a:p>
                  </a:txBody>
                  <a:tcPr marL="110642" marR="110642" anchor="ctr"/>
                </a:tc>
                <a:tc>
                  <a:txBody>
                    <a:bodyPr/>
                    <a:lstStyle/>
                    <a:p>
                      <a:pPr algn="ctr"/>
                      <a:r>
                        <a:rPr lang="en-IN" sz="2000" dirty="0"/>
                        <a:t>=</a:t>
                      </a:r>
                    </a:p>
                  </a:txBody>
                  <a:tcPr marL="110642" marR="110642" anchor="ctr"/>
                </a:tc>
                <a:tc>
                  <a:txBody>
                    <a:bodyPr/>
                    <a:lstStyle/>
                    <a:p>
                      <a:pPr algn="ctr"/>
                      <a:r>
                        <a:rPr lang="en-IN" sz="2000" dirty="0">
                          <a:solidFill>
                            <a:schemeClr val="accent2"/>
                          </a:solidFill>
                        </a:rPr>
                        <a:t>3.7 times</a:t>
                      </a:r>
                    </a:p>
                  </a:txBody>
                  <a:tcPr marL="110642" marR="110642" anchor="ctr"/>
                </a:tc>
                <a:extLst>
                  <a:ext uri="{0D108BD9-81ED-4DB2-BD59-A6C34878D82A}">
                    <a16:rowId xmlns:a16="http://schemas.microsoft.com/office/drawing/2014/main" val="2727068577"/>
                  </a:ext>
                </a:extLst>
              </a:tr>
            </a:tbl>
          </a:graphicData>
        </a:graphic>
      </p:graphicFrame>
      <p:graphicFrame>
        <p:nvGraphicFramePr>
          <p:cNvPr id="4" name="Object 3" descr="HK dollar times three comma 209 postfix plus HK dollar times three comma 254 divided by two">
            <a:extLst>
              <a:ext uri="{FF2B5EF4-FFF2-40B4-BE49-F238E27FC236}">
                <a16:creationId xmlns:a16="http://schemas.microsoft.com/office/drawing/2014/main" id="{7583F489-9749-1A9F-A24A-47BE638E297C}"/>
              </a:ext>
            </a:extLst>
          </p:cNvPr>
          <p:cNvGraphicFramePr>
            <a:graphicFrameLocks noChangeAspect="1"/>
          </p:cNvGraphicFramePr>
          <p:nvPr>
            <p:extLst>
              <p:ext uri="{D42A27DB-BD31-4B8C-83A1-F6EECF244321}">
                <p14:modId xmlns:p14="http://schemas.microsoft.com/office/powerpoint/2010/main" val="1738496283"/>
              </p:ext>
            </p:extLst>
          </p:nvPr>
        </p:nvGraphicFramePr>
        <p:xfrm>
          <a:off x="3163782" y="4285629"/>
          <a:ext cx="2045348" cy="576417"/>
        </p:xfrm>
        <a:graphic>
          <a:graphicData uri="http://schemas.openxmlformats.org/presentationml/2006/ole">
            <mc:AlternateContent xmlns:mc="http://schemas.openxmlformats.org/markup-compatibility/2006">
              <mc:Choice xmlns:v="urn:schemas-microsoft-com:vml" Requires="v">
                <p:oleObj name="Equation" r:id="rId3" imgW="1396800" imgH="393480" progId="Equation.DSMT4">
                  <p:embed/>
                </p:oleObj>
              </mc:Choice>
              <mc:Fallback>
                <p:oleObj name="Equation" r:id="rId3" imgW="1396800" imgH="393480" progId="Equation.DSMT4">
                  <p:embed/>
                  <p:pic>
                    <p:nvPicPr>
                      <p:cNvPr id="0" name=""/>
                      <p:cNvPicPr/>
                      <p:nvPr/>
                    </p:nvPicPr>
                    <p:blipFill>
                      <a:blip r:embed="rId4"/>
                      <a:stretch>
                        <a:fillRect/>
                      </a:stretch>
                    </p:blipFill>
                    <p:spPr>
                      <a:xfrm>
                        <a:off x="3163782" y="4285629"/>
                        <a:ext cx="2045348" cy="576417"/>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5578D6BF-8DB5-0103-6700-BBDFB0EB56E1}"/>
              </a:ext>
            </a:extLst>
          </p:cNvPr>
          <p:cNvSpPr>
            <a:spLocks noGrp="1"/>
          </p:cNvSpPr>
          <p:nvPr>
            <p:ph sz="quarter" idx="18"/>
          </p:nvPr>
        </p:nvSpPr>
        <p:spPr>
          <a:xfrm>
            <a:off x="552756" y="5598743"/>
            <a:ext cx="8037512" cy="765898"/>
          </a:xfrm>
        </p:spPr>
        <p:txBody>
          <a:bodyPr>
            <a:normAutofit/>
          </a:bodyPr>
          <a:lstStyle/>
          <a:p>
            <a:pPr marL="0" indent="0">
              <a:buNone/>
            </a:pPr>
            <a:r>
              <a:rPr lang="en-CA" sz="2000" b="1" dirty="0"/>
              <a:t>Illustration 6.16: </a:t>
            </a:r>
            <a:r>
              <a:rPr lang="en-US" sz="2000" dirty="0"/>
              <a:t>Inventory turnover formula and computation for Esprit Holdings (in millions)</a:t>
            </a:r>
            <a:endParaRPr lang="en-CA" sz="2000" dirty="0"/>
          </a:p>
        </p:txBody>
      </p:sp>
      <p:sp>
        <p:nvSpPr>
          <p:cNvPr id="12" name="Content Placeholder 5">
            <a:extLst>
              <a:ext uri="{FF2B5EF4-FFF2-40B4-BE49-F238E27FC236}">
                <a16:creationId xmlns:a16="http://schemas.microsoft.com/office/drawing/2014/main" id="{48BA9F06-40A3-5C34-440E-89308BA5F53F}"/>
              </a:ext>
            </a:extLst>
          </p:cNvPr>
          <p:cNvSpPr>
            <a:spLocks noGrp="1"/>
          </p:cNvSpPr>
          <p:nvPr>
            <p:ph sz="quarter" idx="24"/>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033892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fontScale="90000"/>
          </a:bodyPr>
          <a:lstStyle/>
          <a:p>
            <a:r>
              <a:rPr lang="en-IN" dirty="0"/>
              <a:t>Inventory turnover for major companies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a:spcAft>
                <a:spcPts val="1800"/>
              </a:spcAft>
            </a:pPr>
            <a:r>
              <a:rPr lang="en-US" dirty="0"/>
              <a:t>Walmart: about 8.2 as of 2023</a:t>
            </a:r>
          </a:p>
          <a:p>
            <a:pPr>
              <a:spcAft>
                <a:spcPts val="1800"/>
              </a:spcAft>
            </a:pPr>
            <a:r>
              <a:rPr lang="en-US" dirty="0">
                <a:solidFill>
                  <a:srgbClr val="040C28"/>
                </a:solidFill>
                <a:latin typeface="Google Sans"/>
              </a:rPr>
              <a:t>JD.com: about 14 </a:t>
            </a:r>
            <a:r>
              <a:rPr lang="en-US" b="0" i="0" dirty="0">
                <a:solidFill>
                  <a:srgbClr val="040C28"/>
                </a:solidFill>
                <a:effectLst/>
                <a:latin typeface="Google Sans"/>
              </a:rPr>
              <a:t>as of 2023</a:t>
            </a:r>
            <a:endParaRPr lang="en-US" dirty="0"/>
          </a:p>
          <a:p>
            <a:pPr>
              <a:spcAft>
                <a:spcPts val="1800"/>
              </a:spcAft>
            </a:pPr>
            <a:r>
              <a:rPr lang="en-US" dirty="0"/>
              <a:t>Apple: about </a:t>
            </a:r>
            <a:r>
              <a:rPr lang="en-US" b="0" i="0" dirty="0">
                <a:solidFill>
                  <a:srgbClr val="040C28"/>
                </a:solidFill>
                <a:effectLst/>
                <a:latin typeface="Google Sans"/>
              </a:rPr>
              <a:t>33.97 as of 2023</a:t>
            </a:r>
          </a:p>
          <a:p>
            <a:pPr>
              <a:spcAft>
                <a:spcPts val="1800"/>
              </a:spcAft>
            </a:pPr>
            <a:r>
              <a:rPr lang="en-US" dirty="0">
                <a:solidFill>
                  <a:srgbClr val="040C28"/>
                </a:solidFill>
                <a:latin typeface="Google Sans"/>
              </a:rPr>
              <a:t>Xiaomi: about 4.5 </a:t>
            </a:r>
            <a:r>
              <a:rPr lang="en-US" b="0" i="0" dirty="0">
                <a:solidFill>
                  <a:srgbClr val="040C28"/>
                </a:solidFill>
                <a:effectLst/>
                <a:latin typeface="Google Sans"/>
              </a:rPr>
              <a:t>as of 2023</a:t>
            </a:r>
          </a:p>
          <a:p>
            <a:pPr>
              <a:spcAft>
                <a:spcPts val="1800"/>
              </a:spcAft>
            </a:pPr>
            <a:endParaRPr lang="en-US" b="0" i="0" dirty="0">
              <a:solidFill>
                <a:srgbClr val="040C28"/>
              </a:solidFill>
              <a:effectLst/>
              <a:latin typeface="Google Sans"/>
            </a:endParaRPr>
          </a:p>
          <a:p>
            <a:pPr>
              <a:spcAft>
                <a:spcPts val="1800"/>
              </a:spcAft>
            </a:pPr>
            <a:endParaRPr lang="en-US" b="0" i="0" dirty="0">
              <a:solidFill>
                <a:srgbClr val="040C28"/>
              </a:solidFill>
              <a:effectLst/>
              <a:latin typeface="Google Sans"/>
            </a:endParaRP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48844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Financial Analysis and Data Analytics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marL="0" indent="0">
              <a:buNone/>
            </a:pPr>
            <a:r>
              <a:rPr lang="en-US" b="1" dirty="0"/>
              <a:t>Inventory management </a:t>
            </a:r>
            <a:r>
              <a:rPr lang="en-US" dirty="0"/>
              <a:t>is a double-edged sword</a:t>
            </a:r>
          </a:p>
          <a:p>
            <a:pPr marL="714375" indent="-350838">
              <a:buFont typeface="+mj-lt"/>
              <a:buAutoNum type="arabicPeriod"/>
            </a:pPr>
            <a:r>
              <a:rPr lang="en-US" b="1" dirty="0"/>
              <a:t>High Inventory Levels</a:t>
            </a:r>
            <a:r>
              <a:rPr lang="en-US" dirty="0"/>
              <a:t> – may incur high carrying costs (e.g., investment, storage, insurance, obsolescence, and damage)</a:t>
            </a:r>
          </a:p>
          <a:p>
            <a:pPr marL="714375" indent="-350838">
              <a:buFont typeface="+mj-lt"/>
              <a:buAutoNum type="arabicPeriod"/>
            </a:pPr>
            <a:r>
              <a:rPr lang="en-US" b="1" dirty="0"/>
              <a:t>Low Inventory Levels</a:t>
            </a:r>
            <a:r>
              <a:rPr lang="en-US" dirty="0"/>
              <a:t> – may lead to stock-outs and lost sales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204234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IN" dirty="0"/>
              <a:t>Data Analytics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a:spcAft>
                <a:spcPts val="1800"/>
              </a:spcAft>
            </a:pPr>
            <a:r>
              <a:rPr lang="en-US" dirty="0"/>
              <a:t>Companies can use data analytics to improve inventory management.</a:t>
            </a:r>
          </a:p>
          <a:p>
            <a:pPr>
              <a:spcAft>
                <a:spcPts val="1800"/>
              </a:spcAft>
            </a:pPr>
            <a:r>
              <a:rPr lang="en-US" dirty="0"/>
              <a:t>Example: Walmart (USA) collects data about every inventory item and customer. They use it to analyze customer habits, buying patterns and sales trends.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4"/>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32994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CF17-854D-D4E5-E081-A8A9E138A14C}"/>
              </a:ext>
            </a:extLst>
          </p:cNvPr>
          <p:cNvSpPr>
            <a:spLocks noGrp="1"/>
          </p:cNvSpPr>
          <p:nvPr>
            <p:ph type="title"/>
          </p:nvPr>
        </p:nvSpPr>
        <p:spPr/>
        <p:txBody>
          <a:bodyPr/>
          <a:lstStyle/>
          <a:p>
            <a:r>
              <a:rPr lang="en-US" dirty="0"/>
              <a:t>Sales</a:t>
            </a:r>
          </a:p>
        </p:txBody>
      </p:sp>
      <p:sp>
        <p:nvSpPr>
          <p:cNvPr id="3" name="Content Placeholder 2">
            <a:extLst>
              <a:ext uri="{FF2B5EF4-FFF2-40B4-BE49-F238E27FC236}">
                <a16:creationId xmlns:a16="http://schemas.microsoft.com/office/drawing/2014/main" id="{63E1C192-AEE7-B4C3-C964-7A413F486544}"/>
              </a:ext>
            </a:extLst>
          </p:cNvPr>
          <p:cNvSpPr>
            <a:spLocks noGrp="1"/>
          </p:cNvSpPr>
          <p:nvPr>
            <p:ph sz="quarter" idx="12"/>
          </p:nvPr>
        </p:nvSpPr>
        <p:spPr/>
        <p:txBody>
          <a:bodyPr/>
          <a:lstStyle/>
          <a:p>
            <a:r>
              <a:rPr lang="en-US" dirty="0"/>
              <a:t>Discount</a:t>
            </a:r>
          </a:p>
          <a:p>
            <a:endParaRPr lang="en-US" dirty="0"/>
          </a:p>
          <a:p>
            <a:endParaRPr lang="en-US" dirty="0"/>
          </a:p>
        </p:txBody>
      </p:sp>
      <p:sp>
        <p:nvSpPr>
          <p:cNvPr id="4" name="Content Placeholder 3">
            <a:extLst>
              <a:ext uri="{FF2B5EF4-FFF2-40B4-BE49-F238E27FC236}">
                <a16:creationId xmlns:a16="http://schemas.microsoft.com/office/drawing/2014/main" id="{80EC9140-37F5-F48B-F065-790341F72DC0}"/>
              </a:ext>
            </a:extLst>
          </p:cNvPr>
          <p:cNvSpPr>
            <a:spLocks noGrp="1"/>
          </p:cNvSpPr>
          <p:nvPr>
            <p:ph sz="quarter" idx="23"/>
          </p:nvPr>
        </p:nvSpPr>
        <p:spPr/>
        <p:txBody>
          <a:bodyPr/>
          <a:lstStyle/>
          <a:p>
            <a:endParaRPr lang="en-US"/>
          </a:p>
        </p:txBody>
      </p:sp>
      <p:sp>
        <p:nvSpPr>
          <p:cNvPr id="5" name="Content Placeholder 6">
            <a:extLst>
              <a:ext uri="{FF2B5EF4-FFF2-40B4-BE49-F238E27FC236}">
                <a16:creationId xmlns:a16="http://schemas.microsoft.com/office/drawing/2014/main" id="{37CB5979-2645-E7CF-D3B0-2269C3CA490F}"/>
              </a:ext>
            </a:extLst>
          </p:cNvPr>
          <p:cNvSpPr txBox="1">
            <a:spLocks/>
          </p:cNvSpPr>
          <p:nvPr/>
        </p:nvSpPr>
        <p:spPr>
          <a:xfrm>
            <a:off x="4447611" y="1868470"/>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Cash			        750</a:t>
            </a:r>
          </a:p>
        </p:txBody>
      </p:sp>
      <p:sp>
        <p:nvSpPr>
          <p:cNvPr id="8" name="Content Placeholder 8">
            <a:extLst>
              <a:ext uri="{FF2B5EF4-FFF2-40B4-BE49-F238E27FC236}">
                <a16:creationId xmlns:a16="http://schemas.microsoft.com/office/drawing/2014/main" id="{C21EE8D3-9D67-9A2C-1D47-022058A22B17}"/>
              </a:ext>
            </a:extLst>
          </p:cNvPr>
          <p:cNvSpPr txBox="1">
            <a:spLocks/>
          </p:cNvSpPr>
          <p:nvPr/>
        </p:nvSpPr>
        <p:spPr>
          <a:xfrm>
            <a:off x="4652293" y="2589522"/>
            <a:ext cx="3976870" cy="273844"/>
          </a:xfrm>
          <a:prstGeom prst="rect">
            <a:avLst/>
          </a:prstGeom>
        </p:spPr>
        <p:txBody>
          <a:bodyPr vert="horz" lIns="68580" tIns="34290" rIns="68580" bIns="34290" rtlCol="0" anchor="ctr">
            <a:noAutofit/>
          </a:bodyPr>
          <a:lstStyle>
            <a:lvl1pPr marL="0" indent="0" algn="r" defTabSz="685800" rtl="0" eaLnBrk="1" latinLnBrk="0" hangingPunct="1">
              <a:lnSpc>
                <a:spcPct val="9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800" dirty="0">
                <a:solidFill>
                  <a:schemeClr val="tx1"/>
                </a:solidFill>
                <a:latin typeface="Calibri" panose="020F0502020204030204" pitchFamily="34" charset="0"/>
              </a:rPr>
              <a:t>Accounts Receivable	800</a:t>
            </a:r>
          </a:p>
        </p:txBody>
      </p:sp>
      <p:sp>
        <p:nvSpPr>
          <p:cNvPr id="15" name="Content Placeholder 6">
            <a:extLst>
              <a:ext uri="{FF2B5EF4-FFF2-40B4-BE49-F238E27FC236}">
                <a16:creationId xmlns:a16="http://schemas.microsoft.com/office/drawing/2014/main" id="{356D8950-38BC-804C-21E0-6A8DD6FFF5CE}"/>
              </a:ext>
            </a:extLst>
          </p:cNvPr>
          <p:cNvSpPr txBox="1">
            <a:spLocks/>
          </p:cNvSpPr>
          <p:nvPr/>
        </p:nvSpPr>
        <p:spPr>
          <a:xfrm>
            <a:off x="4447611" y="2135697"/>
            <a:ext cx="3237376" cy="367952"/>
          </a:xfrm>
          <a:prstGeom prst="rect">
            <a:avLst/>
          </a:prstGeom>
        </p:spPr>
        <p:txBody>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Sales Discount	        50</a:t>
            </a:r>
          </a:p>
        </p:txBody>
      </p:sp>
    </p:spTree>
    <p:extLst>
      <p:ext uri="{BB962C8B-B14F-4D97-AF65-F5344CB8AC3E}">
        <p14:creationId xmlns:p14="http://schemas.microsoft.com/office/powerpoint/2010/main" val="416246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1528764" y="2749219"/>
            <a:ext cx="6086476" cy="1359565"/>
          </a:xfrm>
        </p:spPr>
        <p:txBody>
          <a:bodyPr>
            <a:noAutofit/>
          </a:bodyPr>
          <a:lstStyle/>
          <a:p>
            <a:r>
              <a:rPr lang="en-US" dirty="0"/>
              <a:t>Record Purchases and Sales Under a Periodic Inventory System.</a:t>
            </a:r>
            <a:endParaRPr lang="en-IN" dirty="0"/>
          </a:p>
        </p:txBody>
      </p:sp>
      <p:sp>
        <p:nvSpPr>
          <p:cNvPr id="7" name="Content Placeholder 5">
            <a:extLst>
              <a:ext uri="{FF2B5EF4-FFF2-40B4-BE49-F238E27FC236}">
                <a16:creationId xmlns:a16="http://schemas.microsoft.com/office/drawing/2014/main" id="{B52B515D-B009-2DAA-4832-C3E12D06AB7A}"/>
              </a:ext>
            </a:extLst>
          </p:cNvPr>
          <p:cNvSpPr>
            <a:spLocks noGrp="1"/>
          </p:cNvSpPr>
          <p:nvPr>
            <p:ph sz="quarter" idx="23"/>
          </p:nvPr>
        </p:nvSpPr>
        <p:spPr>
          <a:xfrm>
            <a:off x="7131844" y="5726907"/>
            <a:ext cx="561975" cy="273844"/>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7</a:t>
            </a:r>
          </a:p>
        </p:txBody>
      </p:sp>
    </p:spTree>
    <p:extLst>
      <p:ext uri="{BB962C8B-B14F-4D97-AF65-F5344CB8AC3E}">
        <p14:creationId xmlns:p14="http://schemas.microsoft.com/office/powerpoint/2010/main" val="2912141710"/>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2.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3.xml><?xml version="1.0" encoding="utf-8"?>
<ds:datastoreItem xmlns:ds="http://schemas.openxmlformats.org/officeDocument/2006/customXml" ds:itemID="{F4D8E36D-D535-4DD5-A81B-7D64452B90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22399</TotalTime>
  <Words>4344</Words>
  <Application>Microsoft Office PowerPoint</Application>
  <PresentationFormat>全屏显示(4:3)</PresentationFormat>
  <Paragraphs>565</Paragraphs>
  <Slides>77</Slides>
  <Notes>12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90" baseType="lpstr">
      <vt:lpstr>Google Sans</vt:lpstr>
      <vt:lpstr>Maven Pro</vt:lpstr>
      <vt:lpstr>Oracle Sans</vt:lpstr>
      <vt:lpstr>Söhne</vt:lpstr>
      <vt:lpstr>Arial</vt:lpstr>
      <vt:lpstr>Calibri</vt:lpstr>
      <vt:lpstr>Calibri Light</vt:lpstr>
      <vt:lpstr>Courier New</vt:lpstr>
      <vt:lpstr>Open Sans</vt:lpstr>
      <vt:lpstr>Times New Roman</vt:lpstr>
      <vt:lpstr>Wingdings</vt:lpstr>
      <vt:lpstr>Standard</vt:lpstr>
      <vt:lpstr>Equation</vt:lpstr>
      <vt:lpstr>Review: Flow of Costs – Perpetual System</vt:lpstr>
      <vt:lpstr>Inventory Flow (Perpetual System) &amp; How to Record</vt:lpstr>
      <vt:lpstr>Entries to Record purchase of inventory (Perpetual System)</vt:lpstr>
      <vt:lpstr>Entries to Record Sales (Perpetual System)</vt:lpstr>
      <vt:lpstr>Review: Flow of Costs (Perpetual System)</vt:lpstr>
      <vt:lpstr>Purchases (Buyer)</vt:lpstr>
      <vt:lpstr>Sales</vt:lpstr>
      <vt:lpstr>Sales</vt:lpstr>
      <vt:lpstr>Record Purchases and Sales Under a Periodic Inventory System.</vt:lpstr>
      <vt:lpstr>Perpetual vs Periodic</vt:lpstr>
      <vt:lpstr>Determining Cost Under Periodic Systems</vt:lpstr>
      <vt:lpstr>Cost of Goods Sold Example</vt:lpstr>
      <vt:lpstr>Recording Merchandise Transactions</vt:lpstr>
      <vt:lpstr>Recording Purchase of Merchandise</vt:lpstr>
      <vt:lpstr>Freight Costs Example (Periodic)</vt:lpstr>
      <vt:lpstr>Purchase Return Example (Periodic)</vt:lpstr>
      <vt:lpstr>Purchase Discount Example (Periodic)</vt:lpstr>
      <vt:lpstr>Recording Sales of Merchandise (Periodic)</vt:lpstr>
      <vt:lpstr>Sales Returns and Allowances (Periodic)</vt:lpstr>
      <vt:lpstr>Sales Discounts (Periodic)</vt:lpstr>
      <vt:lpstr>Comparison of Entries—Perpetual vs. Periodic (1 of 2)</vt:lpstr>
      <vt:lpstr>Comparison of Entries—Perpetual vs. Periodic (2 of 2)</vt:lpstr>
      <vt:lpstr>Financial Accounting</vt:lpstr>
      <vt:lpstr>Chapter Outline</vt:lpstr>
      <vt:lpstr>Learning Objective 1 Discuss How to Classify and Determine Inventory.</vt:lpstr>
      <vt:lpstr>Classifying Inventory</vt:lpstr>
      <vt:lpstr>Sample Composition of Inventory Tesla</vt:lpstr>
      <vt:lpstr>Sample Composition of Inventory Maotai</vt:lpstr>
      <vt:lpstr>Determining Inventory Quantities</vt:lpstr>
      <vt:lpstr>Taking a Physical Inventory</vt:lpstr>
      <vt:lpstr>Determining Ownership of Goods</vt:lpstr>
      <vt:lpstr>Freight Costs</vt:lpstr>
      <vt:lpstr>Determining Ownership Review Question</vt:lpstr>
      <vt:lpstr>Determining Ownership – Solution</vt:lpstr>
      <vt:lpstr>Determining Ownership – Consigned Goods (寄售货物）</vt:lpstr>
      <vt:lpstr>DO IT! 1: Rules of Ownership</vt:lpstr>
      <vt:lpstr>DO IT! 1: Rules of Ownership – Solution</vt:lpstr>
      <vt:lpstr>Learning Objective 2 Apply Inventory Cost Flow Methods and Discuss Their Financial Effects.</vt:lpstr>
      <vt:lpstr>Inventory Methods and Financial Effects</vt:lpstr>
      <vt:lpstr>Specific Identification</vt:lpstr>
      <vt:lpstr>Specific Identification Illustrated</vt:lpstr>
      <vt:lpstr>Specific Identification Costing</vt:lpstr>
      <vt:lpstr>Cost Flow Assumptions</vt:lpstr>
      <vt:lpstr>Cost Flow Assumptions – Example Data</vt:lpstr>
      <vt:lpstr>First-In, First-Out (FIFO)</vt:lpstr>
      <vt:lpstr>FIFO</vt:lpstr>
      <vt:lpstr>First-In, First-Out (FIFO) Allocation</vt:lpstr>
      <vt:lpstr>Average-Cost – Illustration 6.8</vt:lpstr>
      <vt:lpstr>Average-Cost Allocation</vt:lpstr>
      <vt:lpstr>Financial Statement and Tax Effects of Cost Flow Methods</vt:lpstr>
      <vt:lpstr>Income Statement Effects – Illustration 6.10</vt:lpstr>
      <vt:lpstr>Statement of Financial Position Effects</vt:lpstr>
      <vt:lpstr>Tax Effects</vt:lpstr>
      <vt:lpstr>Using Inventory Cost Flow Methods Consistently</vt:lpstr>
      <vt:lpstr>Cost Flow Assumptions Review Question</vt:lpstr>
      <vt:lpstr>Cost Flow Assumptions – Solution</vt:lpstr>
      <vt:lpstr>DO IT! 2: Cost Flow Methods</vt:lpstr>
      <vt:lpstr>DO IT! 2: Cost Flow Methods – Solution</vt:lpstr>
      <vt:lpstr>Learning Objective 3 Indicate the Effects of Inventory Errors on the Financial Statements. </vt:lpstr>
      <vt:lpstr>Effects of Inventory Errors</vt:lpstr>
      <vt:lpstr>Income Statement Effects</vt:lpstr>
      <vt:lpstr>Income Statement Effect on Two Periods</vt:lpstr>
      <vt:lpstr>Income Statement Effects Illustrated</vt:lpstr>
      <vt:lpstr>Learning Objective 4 Explain the Statement Presentation and Analysis of Inventory.</vt:lpstr>
      <vt:lpstr>Presentation</vt:lpstr>
      <vt:lpstr>Tesla inventory note</vt:lpstr>
      <vt:lpstr>Lower-of-Cost-or-Net Realizable Value</vt:lpstr>
      <vt:lpstr>LCNRV Example</vt:lpstr>
      <vt:lpstr>The implications of inventory write down</vt:lpstr>
      <vt:lpstr>Vanke’s inventory</vt:lpstr>
      <vt:lpstr>PowerPoint 演示文稿</vt:lpstr>
      <vt:lpstr>PowerPoint 演示文稿</vt:lpstr>
      <vt:lpstr>Analysis Measures</vt:lpstr>
      <vt:lpstr>Analysis Example</vt:lpstr>
      <vt:lpstr>Inventory turnover for major companies</vt:lpstr>
      <vt:lpstr>Financial Analysis and Data Analytics</vt:lpstr>
      <vt:lpstr>Data Analytics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3167</cp:revision>
  <cp:lastPrinted>2021-04-08T14:56:16Z</cp:lastPrinted>
  <dcterms:created xsi:type="dcterms:W3CDTF">2018-08-23T13:01:59Z</dcterms:created>
  <dcterms:modified xsi:type="dcterms:W3CDTF">2024-05-04T09:26:21Z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